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71" r:id="rId3"/>
    <p:sldId id="256" r:id="rId4"/>
    <p:sldId id="258" r:id="rId5"/>
    <p:sldId id="277" r:id="rId6"/>
    <p:sldId id="278" r:id="rId7"/>
    <p:sldId id="280" r:id="rId8"/>
    <p:sldId id="279" r:id="rId9"/>
    <p:sldId id="259" r:id="rId10"/>
    <p:sldId id="260" r:id="rId11"/>
    <p:sldId id="262" r:id="rId12"/>
    <p:sldId id="261" r:id="rId13"/>
    <p:sldId id="263" r:id="rId14"/>
    <p:sldId id="281" r:id="rId15"/>
    <p:sldId id="273" r:id="rId16"/>
    <p:sldId id="282" r:id="rId17"/>
    <p:sldId id="274" r:id="rId18"/>
    <p:sldId id="284" r:id="rId19"/>
    <p:sldId id="283" r:id="rId20"/>
    <p:sldId id="266" r:id="rId21"/>
    <p:sldId id="275" r:id="rId22"/>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E0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46" autoAdjust="0"/>
  </p:normalViewPr>
  <p:slideViewPr>
    <p:cSldViewPr>
      <p:cViewPr>
        <p:scale>
          <a:sx n="70" d="100"/>
          <a:sy n="70" d="100"/>
        </p:scale>
        <p:origin x="-141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NUL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48C275-42AF-4036-9999-51453EE892FA}" type="datetimeFigureOut">
              <a:rPr lang="en-US" smtClean="0"/>
              <a:pPr/>
              <a:t>8/6/2016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92-5033-4EC4-9163-083932424847}" type="slidenum">
              <a:rPr lang="en-US" smtClean="0"/>
              <a:pPr/>
              <a:t>‹#›</a:t>
            </a:fld>
            <a:endParaRPr lang="en-US"/>
          </a:p>
        </p:txBody>
      </p:sp>
    </p:spTree>
    <p:extLst>
      <p:ext uri="{BB962C8B-B14F-4D97-AF65-F5344CB8AC3E}">
        <p14:creationId xmlns:p14="http://schemas.microsoft.com/office/powerpoint/2010/main" val="2294104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a:t>
            </a:r>
            <a:r>
              <a:rPr lang="en-US" baseline="0" dirty="0" smtClean="0"/>
              <a:t> and welcome. My name is Amy Foster and I’ll be going over best practices for writing test questions.</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far we've talked about what you need to know about your class before you ever start writing the test. You also need to know why you're giving the test. There's several reasons why we might want to include test questions in a class, whether it's online or in person. The main reason for giving a test is to test learning. Did the learner's learn what we tried to teach them? This is probably the most common reason for giving a test. One of the other reasons we might give a test is to verify attendance. This is especially important with recorded classes where we have no way of knowing whether someone actually watched a class without asking them some questions about it. In this case, we're probably just testing basic knowledge. We might also want to provide interactivity to the class. This is important in </a:t>
            </a:r>
            <a:r>
              <a:rPr lang="en-US" dirty="0" err="1" smtClean="0"/>
              <a:t>ondemand</a:t>
            </a:r>
            <a:r>
              <a:rPr lang="en-US" dirty="0" smtClean="0"/>
              <a:t> classes but it's also useful in live classes.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There's a few more questions you need to ask before you actually start writing the test. First, what types of questions are you going to use. We're somewhat limited in what we can ask by what types of questions we can store in the Learn Center. We can really only use Multiple Choice, Multiple Correct or True/False questions. While you could use other types of questions in print guides, we like to be able to use the same questions in both our </a:t>
            </a:r>
            <a:r>
              <a:rPr lang="en-US" dirty="0" err="1" smtClean="0"/>
              <a:t>ondemand</a:t>
            </a:r>
            <a:r>
              <a:rPr lang="en-US" dirty="0" smtClean="0"/>
              <a:t> and live classes. If you are writing questions that will be used for review &amp; interactivity within the class, you have a lot more options. Software</a:t>
            </a:r>
            <a:r>
              <a:rPr lang="en-US" baseline="0" dirty="0" smtClean="0"/>
              <a:t> </a:t>
            </a:r>
            <a:r>
              <a:rPr lang="en-US" dirty="0" smtClean="0"/>
              <a:t>used to package </a:t>
            </a:r>
            <a:r>
              <a:rPr lang="en-US" dirty="0" err="1" smtClean="0"/>
              <a:t>ondemand</a:t>
            </a:r>
            <a:r>
              <a:rPr lang="en-US" dirty="0" smtClean="0"/>
              <a:t> classes</a:t>
            </a:r>
            <a:r>
              <a:rPr lang="en-US" baseline="0" dirty="0" smtClean="0"/>
              <a:t> may</a:t>
            </a:r>
            <a:r>
              <a:rPr lang="en-US" dirty="0" smtClean="0"/>
              <a:t> offer</a:t>
            </a:r>
            <a:r>
              <a:rPr lang="en-US" baseline="0" dirty="0" smtClean="0"/>
              <a:t> choices such as</a:t>
            </a:r>
            <a:r>
              <a:rPr lang="en-US" dirty="0" smtClean="0"/>
              <a:t> True/False, Multiple Choice, Multiple Response, Fill in the Blank, Word Bank, Matching Drag and Drop, Matching Drop-down, Sequence Drag and Drop, Sequence Drop-down, Numeric, and Hotspot. Similar types of questions could be used as exercises or interactive sessions within our print guides. The final thing you need to determine is how many questions should be used for the class. This will vary depending on the length of the class, the number and importance of the objectives, and also why we're giving the test. Usually our completion tests at the end of the class are between 20 and 30 questions. However, if we're just checking for attendance at a webinar, we might have less than 5 questions. You should make sure that each of your objectives is covered by the test. However, you might have objectives that aren't as important so they don't get tested on because your most important objectives need several questions each.</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all of that, we're finally ready to start talking about actually writing the tests. Let's start with general tips for writing any types of questions. Use a clear and direct writing style and give simple, easy to understand directions. Use familiar and common words. We're testing our learners on what they learned in our class, not on their vocabulary. Keep verbs in the active rather than the passive and use short sentences whenever possible. Use terms consistently and make sure they are consistent with your source material. If I consistently use the term test during this session and then on the test I use the term assessment, I'm sure to confuse someone. Make sure abbreviations and symbols are defined if needed. Since we have a lot of abbreviations and acronyms in our classes, it might be more confusing to explain them if they were used consistently throughout the class. For example, I wouldn't write out International Game Technology rather than IGT because we almost always use IGT. On the other hand, I wouldn't necessarily use LC because I wouldn't expect everyone to know that I use that regularly in informal communications as an abbreviation for the Learn Center. If you're using abbreviations or acronyms make sure they match what was used in the source material and not what you're used to using informally. Make sure that spelling and grammar are consistent and accurate. Just like your guides, your tests should go through an editing process. You also want to make sure that no explicit or implicit clues to the correct answer are present. Also, when writing questions, each question should be independent of every other question. In fact, in the Learn Center, we can't enter questions that are dependent on another question.</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discuss writing Multiple Choice or Multiple Correct questions. These types of questions have four components. The stem is the text of the question. Options are the choices provided after the stem. The key is the correct answer, and distractors are the incorrect answers. When writing stems, you need to present one, definite question that is answered by one or more of the choices. Avoid making the stem too complex, although it should present enough information that the choices are reasonably short. That is, any information that might be repeated in each option should be in the stem instead. If you are writing a multiple choice question, only one of the responses should be correct. However, the distractors should be plausible and attractive to someone who doesn't know the correct answer. This is also true for Multiple Correct questions, although in this case, more than one answer would be correct. If you can, avoid using all of the above and none of the above and if you do use them, they should be the correct answer for some of the questions. Why do you think this is?</a:t>
            </a:r>
          </a:p>
          <a:p>
            <a:r>
              <a:rPr lang="en-US" dirty="0" smtClean="0"/>
              <a:t>Another thing to think about when writing distractors is that all of the choices should be about the same length. I'm going to send out a question to illustrate the point.</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Multiple Choice questions, the answer should not be longer than the other choices because the learner might</a:t>
            </a:r>
          </a:p>
          <a:p>
            <a:r>
              <a:rPr lang="en-US" dirty="0" smtClean="0"/>
              <a:t>get bored.</a:t>
            </a:r>
          </a:p>
          <a:p>
            <a:r>
              <a:rPr lang="en-US" dirty="0" smtClean="0"/>
              <a:t>choose the correct answer because it had more information and therefore must be right.</a:t>
            </a:r>
          </a:p>
          <a:p>
            <a:r>
              <a:rPr lang="en-US" dirty="0" smtClean="0"/>
              <a:t>not read it.</a:t>
            </a:r>
          </a:p>
          <a:p>
            <a:r>
              <a:rPr lang="en-US" dirty="0" smtClean="0"/>
              <a:t>get confused.</a:t>
            </a:r>
          </a:p>
          <a:p>
            <a:r>
              <a:rPr lang="en-US" dirty="0" smtClean="0"/>
              <a:t>You don't want the correct answer to be markedly shorter or longer than the other choices because the learner might select it purely on that basis rather than because they knew it was the correct answer.</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14</a:t>
            </a:fld>
            <a:endParaRPr lang="en-US"/>
          </a:p>
        </p:txBody>
      </p:sp>
    </p:spTree>
    <p:extLst>
      <p:ext uri="{BB962C8B-B14F-4D97-AF65-F5344CB8AC3E}">
        <p14:creationId xmlns:p14="http://schemas.microsoft.com/office/powerpoint/2010/main" val="41563198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true/false questions, you should avoid long or complex sentences. You need to make sure that there is only one idea being expressed in the question and that it is </a:t>
            </a:r>
            <a:r>
              <a:rPr lang="en-US" dirty="0" err="1" smtClean="0"/>
              <a:t>unambigously</a:t>
            </a:r>
            <a:r>
              <a:rPr lang="en-US" dirty="0" smtClean="0"/>
              <a:t> true or false. This can be difficult sometimes without using words like always or never, but be aware that those word choices can signal the correct answer. We often use these words to make sure the statement is absolutely true or false. I'm going to send out another question. </a:t>
            </a:r>
          </a:p>
        </p:txBody>
      </p:sp>
      <p:sp>
        <p:nvSpPr>
          <p:cNvPr id="4" name="Slide Number Placeholder 3"/>
          <p:cNvSpPr>
            <a:spLocks noGrp="1"/>
          </p:cNvSpPr>
          <p:nvPr>
            <p:ph type="sldNum" sz="quarter" idx="10"/>
          </p:nvPr>
        </p:nvSpPr>
        <p:spPr/>
        <p:txBody>
          <a:bodyPr/>
          <a:lstStyle/>
          <a:p>
            <a:fld id="{8D407992-5033-4EC4-9163-08393242484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Tests must always have exactly # questions.</a:t>
            </a:r>
          </a:p>
          <a:p>
            <a:r>
              <a:rPr lang="en-US" dirty="0" smtClean="0"/>
              <a:t>You should be able to tell me that's false without having a number because always and exactly are wrong. We talked earlier about how the number of questions can vary depending on the class.</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16</a:t>
            </a:fld>
            <a:endParaRPr lang="en-US"/>
          </a:p>
        </p:txBody>
      </p:sp>
    </p:spTree>
    <p:extLst>
      <p:ext uri="{BB962C8B-B14F-4D97-AF65-F5344CB8AC3E}">
        <p14:creationId xmlns:p14="http://schemas.microsoft.com/office/powerpoint/2010/main" val="25213267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We're not going to spend a lot of time on other types of questions but I wanted to discuss them a little. Fill-in the blank questions are usually presented as a statement where the learner needs to fill in one word. These can be difficult to write so that there's only one correct answer. The word that needs to be filled in should be a significant word and it should be the only possible answer so that learners can't argue that their word made just as much sense. Let me send out an example and let's see how many answers we get.</a:t>
            </a:r>
          </a:p>
        </p:txBody>
      </p:sp>
      <p:sp>
        <p:nvSpPr>
          <p:cNvPr id="4" name="Slide Number Placeholder 3"/>
          <p:cNvSpPr>
            <a:spLocks noGrp="1"/>
          </p:cNvSpPr>
          <p:nvPr>
            <p:ph type="sldNum" sz="quarter" idx="10"/>
          </p:nvPr>
        </p:nvSpPr>
        <p:spPr/>
        <p:txBody>
          <a:bodyPr/>
          <a:lstStyle/>
          <a:p>
            <a:fld id="{8D407992-5033-4EC4-9163-08393242484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Test questions should be written using _______.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18</a:t>
            </a:fld>
            <a:endParaRPr lang="en-US"/>
          </a:p>
        </p:txBody>
      </p:sp>
    </p:spTree>
    <p:extLst>
      <p:ext uri="{BB962C8B-B14F-4D97-AF65-F5344CB8AC3E}">
        <p14:creationId xmlns:p14="http://schemas.microsoft.com/office/powerpoint/2010/main" val="31590246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answer I was going for was objectives but the question was ambiguous enough that other answers such as {simple language} are correct.</a:t>
            </a:r>
          </a:p>
          <a:p>
            <a:r>
              <a:rPr lang="en-US" dirty="0" smtClean="0"/>
              <a:t>Although we can't use fill-in questions online, we can present them as multiple-choice questions. You could use them for interactivity though, in which case you either need to make sure there's only one right answer or in a live class you could allow it to be ambiguous and then discuss all the answers people came up with.</a:t>
            </a:r>
          </a:p>
          <a:p>
            <a:r>
              <a:rPr lang="en-US" dirty="0" smtClean="0"/>
              <a:t>Short answer and essay questions have to be manually graded which is why we don't use them online. If you do have a situation where you could use them keep a few things in mind. Short answer questions should be phrased so that there is only one answer. The answer should be no more than a couple sentences. For essay questions, phrase the question carefully so that it's clear what type of answer you are looking for. Ask questions that should get responses that match a model answer reasonably closely. For example, describe the components of Multiple Choice questions and a tip for writing each component rather than tell me how to write multiple choice questions.</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an online course developer with Sales &amp; Service Readiness. I've been with IGT for 10 years. About 5 years ago I was part of the team that tried to organize our tests and make our test writing more consistent. We also developed ISO processes for tests.</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2</a:t>
            </a:fld>
            <a:endParaRPr lang="en-US"/>
          </a:p>
        </p:txBody>
      </p:sp>
    </p:spTree>
    <p:extLst>
      <p:ext uri="{BB962C8B-B14F-4D97-AF65-F5344CB8AC3E}">
        <p14:creationId xmlns:p14="http://schemas.microsoft.com/office/powerpoint/2010/main" val="4798306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Finally, let's look at ways of evaluating test questions. First of all verify that the test items match the course objectives and that the questions are on important concepts. We also want to make sure that any question we ask has been covered in the printed guide or in the online course. You, or your editor, or your </a:t>
            </a:r>
            <a:r>
              <a:rPr lang="en-US" dirty="0" err="1" smtClean="0"/>
              <a:t>sme</a:t>
            </a:r>
            <a:r>
              <a:rPr lang="en-US" dirty="0" smtClean="0"/>
              <a:t> should </a:t>
            </a:r>
            <a:r>
              <a:rPr lang="en-US" dirty="0" err="1" smtClean="0"/>
              <a:t>doublecheck</a:t>
            </a:r>
            <a:r>
              <a:rPr lang="en-US" dirty="0" smtClean="0"/>
              <a:t> that the answer keyed as correct is in fact the correct answer. Make sure all your questions are free from vaguely defined problems, ambiguous wording, extraneous or irrelevant information, or unintentional clues to correct answers. Make sure your test is reviewed by an editor and checked for spelling, capitalization, punctuation, grammar - that is, everything that's checked in anything else you write.</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That's everything on my agenda. You've learned how objectives relate to tests. You've had a short introduction to Bloom's taxonomy - I'm going to send out a list of links in a minute and there's several websites you can visit if you want to learn more. We've discussed the reasons we give tests and given general information about writing tests. We discussed specifics about types of questions that can be used on tests, particularly Multiple Choice, Multiple Correct, and True/False questions and some other types of questions that might be used in some situations. Finally, we covered some criteria that can be used to evaluate test questions.</a:t>
            </a:r>
          </a:p>
          <a:p>
            <a:r>
              <a:rPr lang="en-US" dirty="0" smtClean="0"/>
              <a:t>I'm going to send out a list of links on writing tests and also on Bloom's Taxonomy. If you want to know more about writing tests, this is a good start but there's a lot of information out there. There are also a few handouts</a:t>
            </a:r>
            <a:r>
              <a:rPr lang="en-US" baseline="0" dirty="0" smtClean="0"/>
              <a:t> available</a:t>
            </a:r>
            <a:r>
              <a:rPr lang="en-US" dirty="0" smtClean="0"/>
              <a:t>. The information I covered in this session came from these documents.</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go over our agenda for today. We're going to discuss how objectives relate to tests. We're going to very briefly discuss Bloom's taxonomy and then reasons for giving tests. We'll talk in general about writing tests then move on to specifics about types of questions that can be used on tests, particularly Multiple Choice, Multiple Correct, and True/False questions. We'll also go over some other types of questions. Finally, we'll cover some criteria that can be used to evaluate test questions.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let's talk about how objectives relate to tests. Let's describe what an objective is. An objective describes what the learner should be able to do as a result of the class. It should include any conditions that are needed and the criteria to which the learner will be held.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example, one objective of this class is that you will be able to describe how objectives relate to tests. </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broader objective of this class is that you will be able to write test questions that correspond to our departmental standards. Test questions should always come directly from the objectives of the class. Since the objective describes what the learner should be able to do, it makes sense that this is what we want to test on. If you can, use the action verb in the objective to form the wording of the question. We said a minute ago that the objective of this class was to be able to describe how objectives relate to tests. I'm going to send out a question.</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Which of the following describe how objectives relate to tests?</a:t>
            </a:r>
          </a:p>
          <a:p>
            <a:r>
              <a:rPr lang="en-US" dirty="0" smtClean="0"/>
              <a:t>Objectives describe what learners should be able to do</a:t>
            </a:r>
          </a:p>
          <a:p>
            <a:r>
              <a:rPr lang="en-US" dirty="0" smtClean="0"/>
              <a:t>Test questions should be written based on objectives</a:t>
            </a:r>
          </a:p>
          <a:p>
            <a:r>
              <a:rPr lang="en-US" dirty="0" smtClean="0"/>
              <a:t>Test questions should be written objectively</a:t>
            </a:r>
          </a:p>
          <a:p>
            <a:r>
              <a:rPr lang="en-US" dirty="0" smtClean="0"/>
              <a:t>Objectives should be described at the beginning of the class</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7</a:t>
            </a:fld>
            <a:endParaRPr lang="en-US"/>
          </a:p>
        </p:txBody>
      </p:sp>
    </p:spTree>
    <p:extLst>
      <p:ext uri="{BB962C8B-B14F-4D97-AF65-F5344CB8AC3E}">
        <p14:creationId xmlns:p14="http://schemas.microsoft.com/office/powerpoint/2010/main" val="1768232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It's pretty easy to see how that question came out of the objective. Of course, it's not always that easy but when trying to come up with questions for a test, the best place to start is where you started with the course - with the objectives.</a:t>
            </a:r>
          </a:p>
          <a:p>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move on to Bloom's Taxonomy. This is a way of thinking about different levels of knowledge and can be helpful in creating test questions. If you know what level of knowledge you expect your learners to have gained, you can direct your questions appropriately. In this taxonomy, the first level is Knowledge, remembering or identifying information. Comprehension means that you have some understanding of the information and could explain it to someone else. Application means that you could apply the information you gained to a new situation. Analysis is the level at which you can analyze the ideas presented to you and draw new conclusions based on what you learned. Synthesis is where you can combine different ideas and information and at the Evaluation level, you can make </a:t>
            </a:r>
            <a:r>
              <a:rPr lang="en-US" dirty="0" err="1" smtClean="0"/>
              <a:t>judgements</a:t>
            </a:r>
            <a:r>
              <a:rPr lang="en-US" dirty="0" smtClean="0"/>
              <a:t> about the value of items. For most of the classes we create and test on, we're only concerned with the first two and occasionally the third level.</a:t>
            </a:r>
          </a:p>
          <a:p>
            <a:r>
              <a:rPr lang="en-US" dirty="0" smtClean="0"/>
              <a:t>An example of knowledge</a:t>
            </a:r>
            <a:r>
              <a:rPr lang="en-US" baseline="0" dirty="0" smtClean="0"/>
              <a:t> </a:t>
            </a:r>
            <a:r>
              <a:rPr lang="en-US" dirty="0" smtClean="0"/>
              <a:t>might be remembering the names of the levels of Bloom's taxonomy.</a:t>
            </a:r>
          </a:p>
          <a:p>
            <a:r>
              <a:rPr lang="en-US" dirty="0" smtClean="0"/>
              <a:t>For this comprehension, you might be able to describe each level of Bloom's taxonomy to someone who didn't take this class.</a:t>
            </a:r>
          </a:p>
          <a:p>
            <a:r>
              <a:rPr lang="en-US" dirty="0" smtClean="0"/>
              <a:t>Application would be this exercise, figuring out what level of knowledge applies to your specific situation.</a:t>
            </a:r>
            <a:endParaRPr lang="en-US" dirty="0"/>
          </a:p>
        </p:txBody>
      </p:sp>
      <p:sp>
        <p:nvSpPr>
          <p:cNvPr id="4" name="Slide Number Placeholder 3"/>
          <p:cNvSpPr>
            <a:spLocks noGrp="1"/>
          </p:cNvSpPr>
          <p:nvPr>
            <p:ph type="sldNum" sz="quarter" idx="10"/>
          </p:nvPr>
        </p:nvSpPr>
        <p:spPr/>
        <p:txBody>
          <a:bodyPr/>
          <a:lstStyle/>
          <a:p>
            <a:fld id="{8D407992-5033-4EC4-9163-08393242484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Master" Target="../slideMasters/slideMaster1.xml"/><Relationship Id="rId4" Type="http://schemas.openxmlformats.org/officeDocument/2006/relationships/tags" Target="../tags/tag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graphicFrame>
        <p:nvGraphicFramePr>
          <p:cNvPr id="17" name="Object 16"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2068" name="think-cell Slide" r:id="rId6" imgW="0" imgH="0" progId="">
                  <p:embed/>
                </p:oleObj>
              </mc:Choice>
              <mc:Fallback>
                <p:oleObj name="think-cell Slide" r:id="rId6"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ctrTitle"/>
            <p:custDataLst>
              <p:tags r:id="rId3"/>
            </p:custDataLst>
          </p:nvPr>
        </p:nvSpPr>
        <p:spPr>
          <a:xfrm>
            <a:off x="381000" y="1219200"/>
            <a:ext cx="8400288" cy="1722120"/>
          </a:xfrm>
          <a:prstGeom prst="rect">
            <a:avLst/>
          </a:prstGeom>
        </p:spPr>
        <p:txBody>
          <a:bodyPr>
            <a:noAutofit/>
          </a:bodyPr>
          <a:lstStyle>
            <a:lvl1pPr algn="l" rtl="0" eaLnBrk="0" fontAlgn="base" hangingPunct="0">
              <a:lnSpc>
                <a:spcPct val="90000"/>
              </a:lnSpc>
              <a:spcBef>
                <a:spcPct val="25000"/>
              </a:spcBef>
              <a:spcAft>
                <a:spcPct val="0"/>
              </a:spcAft>
              <a:defRPr lang="en-US" sz="4400" kern="0" dirty="0">
                <a:gradFill flip="none" rotWithShape="1">
                  <a:gsLst>
                    <a:gs pos="0">
                      <a:srgbClr val="727B88"/>
                    </a:gs>
                    <a:gs pos="50000">
                      <a:srgbClr val="233148"/>
                    </a:gs>
                    <a:gs pos="100000">
                      <a:srgbClr val="2C3F5B"/>
                    </a:gs>
                  </a:gsLst>
                  <a:lin ang="16200000" scaled="1"/>
                  <a:tileRect/>
                </a:gradFill>
                <a:latin typeface="+mj-lt"/>
                <a:ea typeface="+mj-ea"/>
                <a:cs typeface="Times New Roman" pitchFamily="18" charset="0"/>
              </a:defRPr>
            </a:lvl1pPr>
          </a:lstStyle>
          <a:p>
            <a:r>
              <a:rPr lang="en-US" dirty="0" smtClean="0"/>
              <a:t>Click to edit Master title style</a:t>
            </a:r>
            <a:endParaRPr lang="en-US" dirty="0"/>
          </a:p>
        </p:txBody>
      </p:sp>
      <p:sp>
        <p:nvSpPr>
          <p:cNvPr id="3" name="Subtitle 2"/>
          <p:cNvSpPr>
            <a:spLocks noGrp="1"/>
          </p:cNvSpPr>
          <p:nvPr>
            <p:ph type="subTitle" idx="1"/>
            <p:custDataLst>
              <p:tags r:id="rId4"/>
            </p:custDataLst>
          </p:nvPr>
        </p:nvSpPr>
        <p:spPr>
          <a:xfrm>
            <a:off x="457200" y="3200400"/>
            <a:ext cx="5020056" cy="914400"/>
          </a:xfrm>
          <a:prstGeom prst="rect">
            <a:avLst/>
          </a:prstGeom>
        </p:spPr>
        <p:txBody>
          <a:bodyPr>
            <a:normAutofit/>
          </a:bodyPr>
          <a:lstStyle>
            <a:lvl1pPr marL="0" indent="0" algn="l">
              <a:buNone/>
              <a:defRPr sz="3200">
                <a:solidFill>
                  <a:srgbClr val="2E4260"/>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Top Aligne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599" cy="1143000"/>
          </a:xfrm>
          <a:prstGeom prst="rect">
            <a:avLst/>
          </a:prstGeom>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39615" y="1524000"/>
            <a:ext cx="8229600" cy="4602164"/>
          </a:xfrm>
          <a:prstGeom prst="rect">
            <a:avLst/>
          </a:prstGeom>
        </p:spPr>
        <p:txBody>
          <a:bodyPr anchor="t"/>
          <a:lstStyle>
            <a:lvl1pPr marL="457200" indent="-457200">
              <a:buFont typeface="Arial" panose="020B0604020202020204" pitchFamily="34" charset="0"/>
              <a:buChar char="•"/>
              <a:defRPr>
                <a:latin typeface="+mn-lt"/>
              </a:defRPr>
            </a:lvl1pPr>
            <a:lvl2pPr marL="800100" indent="-342900">
              <a:buFont typeface="Courier New" panose="02070309020205020404" pitchFamily="49" charset="0"/>
              <a:buChar char="o"/>
              <a:defRPr sz="2400">
                <a:solidFill>
                  <a:schemeClr val="tx2"/>
                </a:solidFill>
                <a:latin typeface="+mn-lt"/>
              </a:defRPr>
            </a:lvl2pPr>
            <a:lvl3pPr marL="1257300" indent="-342900">
              <a:buFont typeface="Wingdings" panose="05000000000000000000" pitchFamily="2" charset="2"/>
              <a:buChar char="§"/>
              <a:defRPr sz="2000">
                <a:solidFill>
                  <a:schemeClr val="tx1"/>
                </a:solidFill>
                <a:latin typeface="+mn-lt"/>
              </a:defRPr>
            </a:lvl3pPr>
            <a:lvl4pPr marL="1657350" indent="-285750">
              <a:buFont typeface="Wingdings" panose="05000000000000000000" pitchFamily="2" charset="2"/>
              <a:buChar char="v"/>
              <a:defRPr sz="1800">
                <a:solidFill>
                  <a:schemeClr val="tx1"/>
                </a:solidFill>
                <a:latin typeface="+mn-lt"/>
              </a:defRPr>
            </a:lvl4pPr>
            <a:lvl5pPr marL="2114550" indent="-285750">
              <a:buFont typeface="Wingdings" panose="05000000000000000000" pitchFamily="2" charset="2"/>
              <a:buChar char="Ø"/>
              <a:defRPr>
                <a:solidFill>
                  <a:schemeClr val="tx1"/>
                </a:solidFill>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estion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prstGeom prst="rect">
            <a:avLst/>
          </a:prstGeom>
        </p:spPr>
        <p:txBody>
          <a:bodyPr/>
          <a:lstStyle>
            <a:lvl1pPr>
              <a:defRPr>
                <a:solidFill>
                  <a:schemeClr val="tx2"/>
                </a:solidFill>
                <a:latin typeface="Calibri" panose="020F0502020204030204" pitchFamily="34" charset="0"/>
              </a:defRPr>
            </a:lvl1pPr>
          </a:lstStyle>
          <a:p>
            <a:r>
              <a:rPr lang="en-US" dirty="0" smtClean="0"/>
              <a:t>Click to edit Master title style</a:t>
            </a:r>
            <a:endParaRPr lang="en-US" dirty="0"/>
          </a:p>
        </p:txBody>
      </p:sp>
      <p:sp>
        <p:nvSpPr>
          <p:cNvPr id="4" name="Text Placeholder 3"/>
          <p:cNvSpPr>
            <a:spLocks noGrp="1"/>
          </p:cNvSpPr>
          <p:nvPr>
            <p:ph type="body" sz="quarter" idx="10"/>
          </p:nvPr>
        </p:nvSpPr>
        <p:spPr>
          <a:xfrm>
            <a:off x="457200" y="1447800"/>
            <a:ext cx="8229600" cy="990600"/>
          </a:xfrm>
          <a:prstGeom prst="rect">
            <a:avLst/>
          </a:prstGeom>
        </p:spPr>
        <p:txBody>
          <a:bodyPr/>
          <a:lstStyle>
            <a:lvl1pPr marL="0" indent="0">
              <a:buFont typeface="+mj-lt"/>
              <a:buNone/>
              <a:defRPr>
                <a:latin typeface="+mn-lt"/>
              </a:defRPr>
            </a:lvl1pPr>
          </a:lstStyle>
          <a:p>
            <a:pPr lvl="0"/>
            <a:r>
              <a:rPr lang="en-US" dirty="0" smtClean="0"/>
              <a:t>Click to edit Master text styles</a:t>
            </a:r>
          </a:p>
        </p:txBody>
      </p:sp>
      <p:sp>
        <p:nvSpPr>
          <p:cNvPr id="6" name="Text Placeholder 5"/>
          <p:cNvSpPr>
            <a:spLocks noGrp="1"/>
          </p:cNvSpPr>
          <p:nvPr>
            <p:ph type="body" sz="quarter" idx="11"/>
          </p:nvPr>
        </p:nvSpPr>
        <p:spPr>
          <a:xfrm>
            <a:off x="838200" y="2438400"/>
            <a:ext cx="7848600" cy="3657600"/>
          </a:xfrm>
          <a:prstGeom prst="rect">
            <a:avLst/>
          </a:prstGeom>
        </p:spPr>
        <p:txBody>
          <a:bodyPr/>
          <a:lstStyle>
            <a:lvl1pPr marL="514350" indent="-514350">
              <a:buFont typeface="+mj-lt"/>
              <a:buAutoNum type="alphaLcParenR"/>
              <a:defRPr>
                <a:latin typeface="+mn-lt"/>
              </a:defRPr>
            </a:lvl1pPr>
          </a:lstStyle>
          <a:p>
            <a:pPr lvl="0"/>
            <a:r>
              <a:rPr lang="en-US" dirty="0" smtClean="0"/>
              <a:t>Click to edit Master text styles</a:t>
            </a:r>
          </a:p>
        </p:txBody>
      </p:sp>
    </p:spTree>
    <p:extLst>
      <p:ext uri="{BB962C8B-B14F-4D97-AF65-F5344CB8AC3E}">
        <p14:creationId xmlns:p14="http://schemas.microsoft.com/office/powerpoint/2010/main" val="241143195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oleObject" Target="../embeddings/oleObject1.bin"/><Relationship Id="rId5" Type="http://schemas.openxmlformats.org/officeDocument/2006/relationships/vmlDrawing" Target="../drawings/vmlDrawing1.vml"/><Relationship Id="rId10" Type="http://schemas.openxmlformats.org/officeDocument/2006/relationships/tags" Target="../tags/tag6.xml"/><Relationship Id="rId4" Type="http://schemas.openxmlformats.org/officeDocument/2006/relationships/theme" Target="../theme/theme1.xml"/><Relationship Id="rId9" Type="http://schemas.openxmlformats.org/officeDocument/2006/relationships/tags" Target="../tags/tag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3" name="Object 12" hidden="1"/>
          <p:cNvGraphicFramePr>
            <a:graphicFrameLocks/>
          </p:cNvGraphicFramePr>
          <p:nvPr>
            <p:custDataLst>
              <p:tags r:id="rId6"/>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1045" name="think-cell Slide" r:id="rId11" imgW="0" imgH="0" progId="">
                  <p:embed/>
                </p:oleObj>
              </mc:Choice>
              <mc:Fallback>
                <p:oleObj name="think-cell Slide" r:id="rId11"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Rectangle 5"/>
          <p:cNvSpPr/>
          <p:nvPr>
            <p:custDataLst>
              <p:tags r:id="rId7"/>
            </p:custDataLst>
          </p:nvPr>
        </p:nvSpPr>
        <p:spPr bwMode="auto">
          <a:xfrm rot="10800000" flipV="1">
            <a:off x="0" y="6355080"/>
            <a:ext cx="9144000" cy="502920"/>
          </a:xfrm>
          <a:prstGeom prst="rect">
            <a:avLst/>
          </a:prstGeom>
          <a:gradFill flip="none" rotWithShape="1">
            <a:gsLst>
              <a:gs pos="0">
                <a:srgbClr val="000000">
                  <a:lumMod val="20000"/>
                  <a:lumOff val="80000"/>
                </a:srgbClr>
              </a:gs>
              <a:gs pos="100000">
                <a:srgbClr val="FFFFFF"/>
              </a:gs>
            </a:gsLst>
            <a:lin ang="5400000" scaled="1"/>
            <a:tileRect/>
          </a:gradFill>
          <a:ln w="19050"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sz="900" b="0" i="0" u="none" strike="noStrike" kern="1200" cap="none" spc="0" normalizeH="0" baseline="0" noProof="0" dirty="0">
              <a:ln>
                <a:noFill/>
              </a:ln>
              <a:solidFill>
                <a:srgbClr val="2E4260"/>
              </a:solidFill>
              <a:effectLst/>
              <a:uLnTx/>
              <a:uFillTx/>
              <a:latin typeface="Franklin Gothic Book" pitchFamily="34" charset="0"/>
              <a:ea typeface="+mn-ea"/>
              <a:cs typeface="+mn-cs"/>
            </a:endParaRPr>
          </a:p>
        </p:txBody>
      </p:sp>
      <p:sp>
        <p:nvSpPr>
          <p:cNvPr id="11" name="Slide Number Placeholder 5"/>
          <p:cNvSpPr txBox="1">
            <a:spLocks/>
          </p:cNvSpPr>
          <p:nvPr>
            <p:custDataLst>
              <p:tags r:id="rId8"/>
            </p:custDataLst>
          </p:nvPr>
        </p:nvSpPr>
        <p:spPr bwMode="auto">
          <a:xfrm>
            <a:off x="2081666" y="6510352"/>
            <a:ext cx="1097280" cy="228600"/>
          </a:xfrm>
          <a:prstGeom prst="rect">
            <a:avLst/>
          </a:prstGeom>
          <a:noFill/>
          <a:ln w="9525">
            <a:noFill/>
            <a:miter lim="800000"/>
            <a:headEnd/>
            <a:tailEnd/>
          </a:ln>
        </p:spPr>
        <p:txBody>
          <a:bodyPr anchor="ctr" anchorCtr="0"/>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rgbClr val="808080"/>
              </a:solidFill>
              <a:effectLst/>
              <a:uLnTx/>
              <a:uFillTx/>
              <a:latin typeface="Arial"/>
            </a:endParaRPr>
          </a:p>
        </p:txBody>
      </p:sp>
      <p:sp>
        <p:nvSpPr>
          <p:cNvPr id="14" name="TextBox 13"/>
          <p:cNvSpPr txBox="1"/>
          <p:nvPr>
            <p:custDataLst>
              <p:tags r:id="rId9"/>
            </p:custDataLst>
          </p:nvPr>
        </p:nvSpPr>
        <p:spPr>
          <a:xfrm>
            <a:off x="492764" y="6510352"/>
            <a:ext cx="309700" cy="215444"/>
          </a:xfrm>
          <a:prstGeom prst="rect">
            <a:avLst/>
          </a:prstGeom>
          <a:noFill/>
        </p:spPr>
        <p:txBody>
          <a:bodyPr wrap="none" rtlCol="0" anchor="ctr" anchorCtr="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fld id="{FAB58BC5-DDAB-49F3-80FB-27BA58A82ED8}" type="slidenum">
              <a:rPr kumimoji="0" lang="en-US" sz="800" b="0" i="0" u="none" strike="noStrike" kern="0" cap="none" spc="0" normalizeH="0" baseline="0" noProof="0" smtClean="0">
                <a:ln>
                  <a:noFill/>
                </a:ln>
                <a:solidFill>
                  <a:srgbClr val="808080"/>
                </a:solidFill>
                <a:effectLst/>
                <a:uLnTx/>
                <a:uFillTx/>
                <a:latin typeface="Arial"/>
              </a:rPr>
              <a:pPr marL="0" marR="0" lvl="0" indent="0" algn="ctr" defTabSz="914400" eaLnBrk="1" fontAlgn="auto" latinLnBrk="0" hangingPunct="1">
                <a:lnSpc>
                  <a:spcPct val="100000"/>
                </a:lnSpc>
                <a:spcBef>
                  <a:spcPts val="0"/>
                </a:spcBef>
                <a:spcAft>
                  <a:spcPts val="0"/>
                </a:spcAft>
                <a:buClrTx/>
                <a:buSzTx/>
                <a:buFontTx/>
                <a:buNone/>
                <a:tabLst/>
                <a:defRPr/>
              </a:pPr>
              <a:t>‹#›</a:t>
            </a:fld>
            <a:endParaRPr kumimoji="0" lang="en-US" sz="800" b="0" i="0" u="none" strike="noStrike" kern="0" cap="none" spc="0" normalizeH="0" baseline="0" noProof="0" dirty="0" smtClean="0">
              <a:ln>
                <a:noFill/>
              </a:ln>
              <a:solidFill>
                <a:srgbClr val="808080"/>
              </a:solidFill>
              <a:effectLst/>
              <a:uLnTx/>
              <a:uFillTx/>
              <a:latin typeface="Arial"/>
            </a:endParaRPr>
          </a:p>
        </p:txBody>
      </p:sp>
      <p:sp>
        <p:nvSpPr>
          <p:cNvPr id="15" name="Slide Number Placeholder 5"/>
          <p:cNvSpPr txBox="1">
            <a:spLocks/>
          </p:cNvSpPr>
          <p:nvPr>
            <p:custDataLst>
              <p:tags r:id="rId10"/>
            </p:custDataLst>
          </p:nvPr>
        </p:nvSpPr>
        <p:spPr bwMode="auto">
          <a:xfrm>
            <a:off x="923579" y="6510352"/>
            <a:ext cx="1280160" cy="228600"/>
          </a:xfrm>
          <a:prstGeom prst="rect">
            <a:avLst/>
          </a:prstGeom>
          <a:noFill/>
          <a:ln w="9525">
            <a:noFill/>
            <a:miter lim="800000"/>
            <a:headEnd/>
            <a:tailEnd/>
          </a:ln>
        </p:spPr>
        <p:txBody>
          <a:bodyPr anchor="ctr" anchorCtr="0"/>
          <a:lstStyle/>
          <a:p>
            <a:pPr marL="0" marR="0" lvl="0" indent="0" defTabSz="914400" eaLnBrk="1" fontAlgn="auto" latinLnBrk="0" hangingPunct="1">
              <a:lnSpc>
                <a:spcPct val="100000"/>
              </a:lnSpc>
              <a:spcBef>
                <a:spcPts val="0"/>
              </a:spcBef>
              <a:spcAft>
                <a:spcPts val="0"/>
              </a:spcAft>
              <a:buClrTx/>
              <a:buSzTx/>
              <a:buFontTx/>
              <a:buNone/>
              <a:tabLst/>
              <a:defRPr/>
            </a:pPr>
            <a:fld id="{FBC574D6-4757-4FDC-B3F8-A1C3E6F4AE52}" type="datetime4">
              <a:rPr kumimoji="0" lang="en-US" sz="800" b="0" i="0" u="none" strike="noStrike" kern="0" cap="none" spc="0" normalizeH="0" baseline="0" noProof="0" smtClean="0">
                <a:ln>
                  <a:noFill/>
                </a:ln>
                <a:solidFill>
                  <a:srgbClr val="808080"/>
                </a:solidFill>
                <a:effectLst/>
                <a:uLnTx/>
                <a:uFillTx/>
                <a:latin typeface="Arial"/>
              </a:rPr>
              <a:pPr marL="0" marR="0" lvl="0" indent="0" defTabSz="914400" eaLnBrk="1" fontAlgn="auto" latinLnBrk="0" hangingPunct="1">
                <a:lnSpc>
                  <a:spcPct val="100000"/>
                </a:lnSpc>
                <a:spcBef>
                  <a:spcPts val="0"/>
                </a:spcBef>
                <a:spcAft>
                  <a:spcPts val="0"/>
                </a:spcAft>
                <a:buClrTx/>
                <a:buSzTx/>
                <a:buFontTx/>
                <a:buNone/>
                <a:tabLst/>
                <a:defRPr/>
              </a:pPr>
              <a:t>August 6, 2016</a:t>
            </a:fld>
            <a:endParaRPr kumimoji="0" lang="en-US" sz="800" b="0" i="0" u="none" strike="noStrike" kern="0" cap="none" spc="0" normalizeH="0" baseline="0" noProof="0" dirty="0">
              <a:ln>
                <a:noFill/>
              </a:ln>
              <a:solidFill>
                <a:srgbClr val="808080"/>
              </a:solidFill>
              <a:effectLst/>
              <a:uLnTx/>
              <a:uFillTx/>
              <a:latin typeface="Aria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txStyles>
    <p:titleStyle>
      <a:lvl1pPr algn="l" defTabSz="914400" rtl="0" eaLnBrk="1" latinLnBrk="0" hangingPunct="1">
        <a:spcBef>
          <a:spcPct val="0"/>
        </a:spcBef>
        <a:buNone/>
        <a:defRPr sz="3600" kern="1200">
          <a:gradFill>
            <a:gsLst>
              <a:gs pos="0">
                <a:srgbClr val="000000"/>
              </a:gs>
              <a:gs pos="50000">
                <a:srgbClr val="233148"/>
              </a:gs>
              <a:gs pos="100000">
                <a:srgbClr val="2C3F5B"/>
              </a:gs>
            </a:gsLst>
            <a:lin ang="16200000" scaled="1"/>
          </a:gradFill>
          <a:latin typeface="Franklin Gothic Book" pitchFamily="34" charset="0"/>
          <a:ea typeface="+mj-ea"/>
          <a:cs typeface="+mj-cs"/>
        </a:defRPr>
      </a:lvl1pPr>
    </p:titleStyle>
    <p:bodyStyle>
      <a:lvl1pPr marL="228600" indent="-228600" algn="l" defTabSz="914400" rtl="0" eaLnBrk="1" latinLnBrk="0" hangingPunct="1">
        <a:spcBef>
          <a:spcPts val="0"/>
        </a:spcBef>
        <a:spcAft>
          <a:spcPts val="600"/>
        </a:spcAft>
        <a:buFont typeface="Arial" pitchFamily="34" charset="0"/>
        <a:buChar char="•"/>
        <a:defRPr sz="2800" kern="1200">
          <a:solidFill>
            <a:schemeClr val="tx1"/>
          </a:solidFill>
          <a:latin typeface="Franklin Gothic Book" pitchFamily="34" charset="0"/>
          <a:ea typeface="+mn-ea"/>
          <a:cs typeface="+mn-cs"/>
        </a:defRPr>
      </a:lvl1pPr>
      <a:lvl2pPr marL="742950" indent="-285750" algn="l" defTabSz="914400" rtl="0" eaLnBrk="1" latinLnBrk="0" hangingPunct="1">
        <a:spcBef>
          <a:spcPts val="0"/>
        </a:spcBef>
        <a:spcAft>
          <a:spcPts val="600"/>
        </a:spcAft>
        <a:buFont typeface="Arial" pitchFamily="34" charset="0"/>
        <a:buChar char="–"/>
        <a:defRPr sz="2400" kern="1200">
          <a:solidFill>
            <a:schemeClr val="bg1"/>
          </a:solidFill>
          <a:latin typeface="Franklin Gothic Book" pitchFamily="34" charset="0"/>
          <a:ea typeface="+mn-ea"/>
          <a:cs typeface="+mn-cs"/>
        </a:defRPr>
      </a:lvl2pPr>
      <a:lvl3pPr marL="1143000" indent="-228600" algn="l" defTabSz="914400" rtl="0" eaLnBrk="1" latinLnBrk="0" hangingPunct="1">
        <a:spcBef>
          <a:spcPts val="0"/>
        </a:spcBef>
        <a:spcAft>
          <a:spcPts val="600"/>
        </a:spcAft>
        <a:buFont typeface="Arial" pitchFamily="34" charset="0"/>
        <a:buChar char="•"/>
        <a:defRPr sz="2000" kern="1200">
          <a:solidFill>
            <a:schemeClr val="bg1"/>
          </a:solidFill>
          <a:latin typeface="Franklin Gothic Book" pitchFamily="34" charset="0"/>
          <a:ea typeface="+mn-ea"/>
          <a:cs typeface="+mn-cs"/>
        </a:defRPr>
      </a:lvl3pPr>
      <a:lvl4pPr marL="1600200" indent="-228600" algn="l" defTabSz="914400" rtl="0" eaLnBrk="1" latinLnBrk="0" hangingPunct="1">
        <a:spcBef>
          <a:spcPts val="0"/>
        </a:spcBef>
        <a:spcAft>
          <a:spcPts val="600"/>
        </a:spcAft>
        <a:buFont typeface="Arial" pitchFamily="34" charset="0"/>
        <a:buChar char="–"/>
        <a:defRPr sz="1800" kern="1200">
          <a:solidFill>
            <a:schemeClr val="bg1"/>
          </a:solidFill>
          <a:latin typeface="Franklin Gothic Book" pitchFamily="34" charset="0"/>
          <a:ea typeface="+mn-ea"/>
          <a:cs typeface="+mn-cs"/>
        </a:defRPr>
      </a:lvl4pPr>
      <a:lvl5pPr marL="2057400" indent="-228600" algn="l" defTabSz="914400" rtl="0" eaLnBrk="1" latinLnBrk="0" hangingPunct="1">
        <a:spcBef>
          <a:spcPts val="0"/>
        </a:spcBef>
        <a:spcAft>
          <a:spcPts val="600"/>
        </a:spcAft>
        <a:buFont typeface="Arial" pitchFamily="34" charset="0"/>
        <a:buChar char="•"/>
        <a:defRPr sz="1600" kern="1200">
          <a:solidFill>
            <a:schemeClr val="bg1"/>
          </a:solidFill>
          <a:latin typeface="Franklin Gothic Book"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Best Practices for Writing Test Questions</a:t>
            </a:r>
            <a:endParaRPr lang="en-US" dirty="0"/>
          </a:p>
        </p:txBody>
      </p:sp>
      <p:sp>
        <p:nvSpPr>
          <p:cNvPr id="3" name="Subtitle 2"/>
          <p:cNvSpPr>
            <a:spLocks noGrp="1"/>
          </p:cNvSpPr>
          <p:nvPr>
            <p:ph type="subTitle" idx="1"/>
          </p:nvPr>
        </p:nvSpPr>
        <p:spPr/>
        <p:txBody>
          <a:bodyPr/>
          <a:lstStyle/>
          <a:p>
            <a:r>
              <a:rPr lang="en-US" smtClean="0"/>
              <a:t>February 11, 2011</a:t>
            </a:r>
            <a:endParaRPr lang="en-US" dirty="0"/>
          </a:p>
        </p:txBody>
      </p:sp>
      <p:pic>
        <p:nvPicPr>
          <p:cNvPr id="3078" name="Picture 6" descr="C:\Users\Amy\AppData\Local\Microsoft\Windows\INetCache\IE\NPGFCMMW\encuesta[1].png"/>
          <p:cNvPicPr>
            <a:picLocks noChangeAspect="1" noChangeArrowheads="1"/>
          </p:cNvPicPr>
          <p:nvPr/>
        </p:nvPicPr>
        <p:blipFill>
          <a:blip r:embed="rId3">
            <a:clrChange>
              <a:clrFrom>
                <a:srgbClr val="FEFEFE">
                  <a:alpha val="99608"/>
                </a:srgbClr>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rot="501965">
            <a:off x="5410199" y="2743200"/>
            <a:ext cx="3373887" cy="3352800"/>
          </a:xfrm>
          <a:prstGeom prst="rect">
            <a:avLst/>
          </a:prstGeom>
          <a:noFill/>
          <a:ln>
            <a:noFill/>
          </a:ln>
          <a:effectLst>
            <a:outerShdw blurRad="508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10422" objId="4"/>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giving tests</a:t>
            </a:r>
            <a:endParaRPr lang="en-US" dirty="0"/>
          </a:p>
        </p:txBody>
      </p:sp>
      <p:sp>
        <p:nvSpPr>
          <p:cNvPr id="3" name="Content Placeholder 2"/>
          <p:cNvSpPr>
            <a:spLocks noGrp="1"/>
          </p:cNvSpPr>
          <p:nvPr>
            <p:ph idx="1"/>
          </p:nvPr>
        </p:nvSpPr>
        <p:spPr/>
        <p:txBody>
          <a:bodyPr/>
          <a:lstStyle/>
          <a:p>
            <a:r>
              <a:rPr lang="en-US" dirty="0" smtClean="0"/>
              <a:t>Test learning</a:t>
            </a:r>
          </a:p>
          <a:p>
            <a:r>
              <a:rPr lang="en-US" dirty="0" smtClean="0"/>
              <a:t>Verify attendance</a:t>
            </a:r>
          </a:p>
          <a:p>
            <a:r>
              <a:rPr lang="en-US" dirty="0" smtClean="0"/>
              <a:t>Provide interactivity</a:t>
            </a:r>
            <a:endParaRPr lang="en-US" dirty="0"/>
          </a:p>
        </p:txBody>
      </p:sp>
      <p:pic>
        <p:nvPicPr>
          <p:cNvPr id="3076" name="Picture 4" descr="C:\Users\fostera\AppData\Local\Microsoft\Windows\Temporary Internet Files\Content.IE5\BGEJ6JQJ\MC900048382[1].wmf"/>
          <p:cNvPicPr>
            <a:picLocks noChangeAspect="1" noChangeArrowheads="1"/>
          </p:cNvPicPr>
          <p:nvPr/>
        </p:nvPicPr>
        <p:blipFill>
          <a:blip r:embed="rId3" cstate="print"/>
          <a:srcRect/>
          <a:stretch>
            <a:fillRect/>
          </a:stretch>
        </p:blipFill>
        <p:spPr bwMode="auto">
          <a:xfrm>
            <a:off x="5562600" y="3276600"/>
            <a:ext cx="3035682" cy="2895600"/>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51123" objId="4"/>
      </p14:showEvtLst>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questions</a:t>
            </a:r>
            <a:endParaRPr lang="en-US" dirty="0"/>
          </a:p>
        </p:txBody>
      </p:sp>
      <p:sp>
        <p:nvSpPr>
          <p:cNvPr id="3" name="Content Placeholder 2"/>
          <p:cNvSpPr>
            <a:spLocks noGrp="1"/>
          </p:cNvSpPr>
          <p:nvPr>
            <p:ph idx="1"/>
          </p:nvPr>
        </p:nvSpPr>
        <p:spPr/>
        <p:txBody>
          <a:bodyPr>
            <a:normAutofit/>
          </a:bodyPr>
          <a:lstStyle/>
          <a:p>
            <a:r>
              <a:rPr lang="en-US" dirty="0" smtClean="0"/>
              <a:t>Questions in the Learn Center</a:t>
            </a:r>
          </a:p>
          <a:p>
            <a:pPr lvl="1"/>
            <a:r>
              <a:rPr lang="en-US" dirty="0" smtClean="0"/>
              <a:t>Multiple Choice</a:t>
            </a:r>
          </a:p>
          <a:p>
            <a:pPr lvl="1"/>
            <a:r>
              <a:rPr lang="en-US" dirty="0" smtClean="0"/>
              <a:t>Multiple Correct</a:t>
            </a:r>
          </a:p>
          <a:p>
            <a:pPr lvl="1"/>
            <a:r>
              <a:rPr lang="en-US" dirty="0" smtClean="0"/>
              <a:t>True/False</a:t>
            </a:r>
          </a:p>
          <a:p>
            <a:r>
              <a:rPr lang="en-US" dirty="0" smtClean="0"/>
              <a:t>Review questions</a:t>
            </a:r>
          </a:p>
          <a:p>
            <a:pPr lvl="1"/>
            <a:r>
              <a:rPr lang="en-US" dirty="0" smtClean="0"/>
              <a:t>Question types available in Articulate</a:t>
            </a:r>
          </a:p>
          <a:p>
            <a:r>
              <a:rPr lang="en-US" dirty="0" smtClean="0"/>
              <a:t>How many questions</a:t>
            </a:r>
          </a:p>
        </p:txBody>
      </p:sp>
      <p:pic>
        <p:nvPicPr>
          <p:cNvPr id="4098" name="Picture 2" descr="C:\Users\Amy\AppData\Local\Microsoft\Windows\INetCache\IE\L55XHT6I\questions[1].gif"/>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10200" y="3409405"/>
            <a:ext cx="3514725" cy="3171825"/>
          </a:xfrm>
          <a:prstGeom prst="rect">
            <a:avLst/>
          </a:prstGeom>
          <a:noFill/>
          <a:effectLst>
            <a:outerShdw blurRad="508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104878" objId="4"/>
      </p14:showEvt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Tests</a:t>
            </a:r>
            <a:endParaRPr lang="en-US" dirty="0"/>
          </a:p>
        </p:txBody>
      </p:sp>
      <p:sp>
        <p:nvSpPr>
          <p:cNvPr id="3" name="Content Placeholder 2"/>
          <p:cNvSpPr>
            <a:spLocks noGrp="1"/>
          </p:cNvSpPr>
          <p:nvPr>
            <p:ph idx="1"/>
          </p:nvPr>
        </p:nvSpPr>
        <p:spPr/>
        <p:txBody>
          <a:bodyPr/>
          <a:lstStyle/>
          <a:p>
            <a:r>
              <a:rPr lang="en-US" dirty="0" smtClean="0"/>
              <a:t>Clear writing style</a:t>
            </a:r>
          </a:p>
          <a:p>
            <a:r>
              <a:rPr lang="en-US" dirty="0" smtClean="0"/>
              <a:t>Easy to understand</a:t>
            </a:r>
          </a:p>
          <a:p>
            <a:r>
              <a:rPr lang="en-US" dirty="0" smtClean="0"/>
              <a:t>Use familiar and common words</a:t>
            </a:r>
          </a:p>
          <a:p>
            <a:r>
              <a:rPr lang="en-US" dirty="0" smtClean="0"/>
              <a:t>Active verbs</a:t>
            </a:r>
          </a:p>
          <a:p>
            <a:r>
              <a:rPr lang="en-US" dirty="0" smtClean="0"/>
              <a:t>Short sentences</a:t>
            </a:r>
          </a:p>
          <a:p>
            <a:r>
              <a:rPr lang="en-US" dirty="0" smtClean="0"/>
              <a:t>Consistent use of terms</a:t>
            </a:r>
          </a:p>
          <a:p>
            <a:r>
              <a:rPr lang="en-US" dirty="0" smtClean="0"/>
              <a:t>Define abbreviations and symbols</a:t>
            </a:r>
          </a:p>
          <a:p>
            <a:r>
              <a:rPr lang="en-US" dirty="0" smtClean="0"/>
              <a:t>Spelling and grammar</a:t>
            </a:r>
          </a:p>
          <a:p>
            <a:r>
              <a:rPr lang="en-US" dirty="0" smtClean="0"/>
              <a:t>No explicit or implicit biases</a:t>
            </a:r>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112872" objId="4"/>
      </p14:showEvt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Multiple Choice Questions</a:t>
            </a:r>
            <a:endParaRPr lang="en-US" dirty="0"/>
          </a:p>
        </p:txBody>
      </p:sp>
      <p:sp>
        <p:nvSpPr>
          <p:cNvPr id="3" name="Content Placeholder 2"/>
          <p:cNvSpPr>
            <a:spLocks noGrp="1"/>
          </p:cNvSpPr>
          <p:nvPr>
            <p:ph idx="1"/>
          </p:nvPr>
        </p:nvSpPr>
        <p:spPr/>
        <p:txBody>
          <a:bodyPr/>
          <a:lstStyle/>
          <a:p>
            <a:r>
              <a:rPr lang="en-US" dirty="0" smtClean="0"/>
              <a:t>Components</a:t>
            </a:r>
          </a:p>
          <a:p>
            <a:pPr lvl="1"/>
            <a:r>
              <a:rPr lang="en-US" dirty="0" smtClean="0"/>
              <a:t>Stem</a:t>
            </a:r>
          </a:p>
          <a:p>
            <a:pPr lvl="1"/>
            <a:r>
              <a:rPr lang="en-US" dirty="0" smtClean="0"/>
              <a:t>Options</a:t>
            </a:r>
          </a:p>
          <a:p>
            <a:pPr lvl="1"/>
            <a:r>
              <a:rPr lang="en-US" dirty="0" smtClean="0"/>
              <a:t>Key</a:t>
            </a:r>
          </a:p>
          <a:p>
            <a:pPr lvl="1"/>
            <a:r>
              <a:rPr lang="en-US" dirty="0" err="1" smtClean="0"/>
              <a:t>Distractors</a:t>
            </a:r>
            <a:endParaRPr lang="en-US" dirty="0" smtClean="0"/>
          </a:p>
          <a:p>
            <a:r>
              <a:rPr lang="en-US" dirty="0" smtClean="0"/>
              <a:t>How to write stems</a:t>
            </a:r>
          </a:p>
          <a:p>
            <a:pPr lvl="1"/>
            <a:r>
              <a:rPr lang="en-US" dirty="0" smtClean="0"/>
              <a:t>Single, definite statement or question</a:t>
            </a:r>
          </a:p>
          <a:p>
            <a:r>
              <a:rPr lang="en-US" dirty="0" smtClean="0"/>
              <a:t>How to write </a:t>
            </a:r>
            <a:r>
              <a:rPr lang="en-US" dirty="0" err="1" smtClean="0"/>
              <a:t>distractors</a:t>
            </a:r>
            <a:endParaRPr lang="en-US" dirty="0" smtClean="0"/>
          </a:p>
          <a:p>
            <a:pPr lvl="1"/>
            <a:r>
              <a:rPr lang="en-US" dirty="0" smtClean="0"/>
              <a:t>Plausible &amp; attractive alternatives</a:t>
            </a:r>
            <a:endParaRPr lang="en-US" dirty="0"/>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81506" objId="4"/>
      </p14:showEvtLst>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 2</a:t>
            </a:r>
            <a:endParaRPr lang="en-US" dirty="0"/>
          </a:p>
        </p:txBody>
      </p:sp>
      <p:sp>
        <p:nvSpPr>
          <p:cNvPr id="5" name="Text Placeholder 4"/>
          <p:cNvSpPr>
            <a:spLocks noGrp="1"/>
          </p:cNvSpPr>
          <p:nvPr>
            <p:ph type="body" sz="quarter" idx="10"/>
          </p:nvPr>
        </p:nvSpPr>
        <p:spPr>
          <a:xfrm>
            <a:off x="381000" y="1066800"/>
            <a:ext cx="8229600" cy="990600"/>
          </a:xfrm>
        </p:spPr>
        <p:txBody>
          <a:bodyPr/>
          <a:lstStyle/>
          <a:p>
            <a:r>
              <a:rPr lang="en-US" dirty="0"/>
              <a:t>In Multiple Choice questions, the answer should not be longer than the other choices because the learner might</a:t>
            </a:r>
          </a:p>
          <a:p>
            <a:endParaRPr lang="en-US" dirty="0"/>
          </a:p>
        </p:txBody>
      </p:sp>
      <p:sp>
        <p:nvSpPr>
          <p:cNvPr id="6" name="Text Placeholder 5"/>
          <p:cNvSpPr>
            <a:spLocks noGrp="1"/>
          </p:cNvSpPr>
          <p:nvPr>
            <p:ph type="body" sz="quarter" idx="11"/>
          </p:nvPr>
        </p:nvSpPr>
        <p:spPr>
          <a:xfrm>
            <a:off x="838200" y="2514600"/>
            <a:ext cx="7848600" cy="3581400"/>
          </a:xfrm>
        </p:spPr>
        <p:txBody>
          <a:bodyPr>
            <a:normAutofit fontScale="92500" lnSpcReduction="20000"/>
          </a:bodyPr>
          <a:lstStyle/>
          <a:p>
            <a:r>
              <a:rPr lang="en-US" dirty="0"/>
              <a:t>get bored.</a:t>
            </a:r>
          </a:p>
          <a:p>
            <a:r>
              <a:rPr lang="en-US" dirty="0"/>
              <a:t>choose the correct answer because it had more information and therefore must be right.</a:t>
            </a:r>
          </a:p>
          <a:p>
            <a:r>
              <a:rPr lang="en-US" dirty="0"/>
              <a:t>not read it.</a:t>
            </a:r>
          </a:p>
          <a:p>
            <a:r>
              <a:rPr lang="en-US" dirty="0" smtClean="0"/>
              <a:t>get confused.</a:t>
            </a:r>
          </a:p>
          <a:p>
            <a:r>
              <a:rPr lang="en-US" dirty="0" smtClean="0"/>
              <a:t>You </a:t>
            </a:r>
            <a:r>
              <a:rPr lang="en-US" dirty="0"/>
              <a:t>don't want the correct answer to be markedly shorter or longer than the other choices because the learner might select it purely on that basis rather than because they knew it was the correct answer</a:t>
            </a:r>
            <a:r>
              <a:rPr lang="en-US" dirty="0" smtClean="0"/>
              <a:t>.</a:t>
            </a:r>
            <a:endParaRPr lang="en-US" dirty="0"/>
          </a:p>
        </p:txBody>
      </p:sp>
    </p:spTree>
    <p:extLst>
      <p:ext uri="{BB962C8B-B14F-4D97-AF65-F5344CB8AC3E}">
        <p14:creationId xmlns:p14="http://schemas.microsoft.com/office/powerpoint/2010/main" val="1263432569"/>
      </p:ext>
    </p:extLst>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True/False Questions</a:t>
            </a:r>
            <a:endParaRPr lang="en-US" dirty="0"/>
          </a:p>
        </p:txBody>
      </p:sp>
      <p:sp>
        <p:nvSpPr>
          <p:cNvPr id="3" name="Content Placeholder 2"/>
          <p:cNvSpPr>
            <a:spLocks noGrp="1"/>
          </p:cNvSpPr>
          <p:nvPr>
            <p:ph idx="1"/>
          </p:nvPr>
        </p:nvSpPr>
        <p:spPr/>
        <p:txBody>
          <a:bodyPr/>
          <a:lstStyle/>
          <a:p>
            <a:r>
              <a:rPr lang="en-US" dirty="0" smtClean="0"/>
              <a:t>How to write</a:t>
            </a:r>
          </a:p>
          <a:p>
            <a:pPr lvl="1"/>
            <a:r>
              <a:rPr lang="en-US" dirty="0" smtClean="0"/>
              <a:t>One central idea in each question</a:t>
            </a:r>
          </a:p>
          <a:p>
            <a:pPr lvl="1"/>
            <a:r>
              <a:rPr lang="en-US" dirty="0" smtClean="0"/>
              <a:t>Avoid long or complex statements</a:t>
            </a:r>
          </a:p>
          <a:p>
            <a:pPr lvl="1"/>
            <a:r>
              <a:rPr lang="en-US" dirty="0" smtClean="0"/>
              <a:t>Use specific determinants </a:t>
            </a:r>
            <a:r>
              <a:rPr lang="en-US" smtClean="0"/>
              <a:t>with caution</a:t>
            </a:r>
          </a:p>
        </p:txBody>
      </p:sp>
      <p:pic>
        <p:nvPicPr>
          <p:cNvPr id="4098" name="Picture 2" descr="C:\Users\fostera\AppData\Local\Microsoft\Windows\Temporary Internet Files\Content.IE5\HXSPCS6E\MC900448745[1].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876800" y="3556000"/>
            <a:ext cx="3810000" cy="2540000"/>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5"/>
        <p14:stopEvt time="29763" objId="5"/>
      </p14:showEvtLst>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 3</a:t>
            </a:r>
            <a:endParaRPr lang="en-US" dirty="0"/>
          </a:p>
        </p:txBody>
      </p:sp>
      <p:sp>
        <p:nvSpPr>
          <p:cNvPr id="5" name="Text Placeholder 4"/>
          <p:cNvSpPr>
            <a:spLocks noGrp="1"/>
          </p:cNvSpPr>
          <p:nvPr>
            <p:ph type="body" sz="quarter" idx="10"/>
          </p:nvPr>
        </p:nvSpPr>
        <p:spPr/>
        <p:txBody>
          <a:bodyPr/>
          <a:lstStyle/>
          <a:p>
            <a:r>
              <a:rPr lang="en-US" dirty="0"/>
              <a:t>Tests must always have exactly # questions</a:t>
            </a:r>
            <a:r>
              <a:rPr lang="en-US" dirty="0" smtClean="0"/>
              <a:t>.</a:t>
            </a:r>
            <a:endParaRPr lang="en-US" dirty="0"/>
          </a:p>
        </p:txBody>
      </p:sp>
      <p:sp>
        <p:nvSpPr>
          <p:cNvPr id="6" name="Text Placeholder 5"/>
          <p:cNvSpPr>
            <a:spLocks noGrp="1"/>
          </p:cNvSpPr>
          <p:nvPr>
            <p:ph type="body" sz="quarter" idx="11"/>
          </p:nvPr>
        </p:nvSpPr>
        <p:spPr/>
        <p:txBody>
          <a:bodyPr/>
          <a:lstStyle/>
          <a:p>
            <a:r>
              <a:rPr lang="en-US" dirty="0" smtClean="0"/>
              <a:t>True</a:t>
            </a:r>
          </a:p>
          <a:p>
            <a:r>
              <a:rPr lang="en-US" dirty="0" smtClean="0"/>
              <a:t>False</a:t>
            </a:r>
            <a:endParaRPr lang="en-US" dirty="0"/>
          </a:p>
        </p:txBody>
      </p:sp>
    </p:spTree>
    <p:extLst>
      <p:ext uri="{BB962C8B-B14F-4D97-AF65-F5344CB8AC3E}">
        <p14:creationId xmlns:p14="http://schemas.microsoft.com/office/powerpoint/2010/main" val="3030047997"/>
      </p:ext>
    </p:extLst>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7"/>
        <p14:stopEvt time="14370" objId="7"/>
      </p14:showEvtLst>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Types of Questions</a:t>
            </a:r>
            <a:endParaRPr lang="en-US" dirty="0"/>
          </a:p>
        </p:txBody>
      </p:sp>
      <p:sp>
        <p:nvSpPr>
          <p:cNvPr id="3" name="Content Placeholder 2"/>
          <p:cNvSpPr>
            <a:spLocks noGrp="1"/>
          </p:cNvSpPr>
          <p:nvPr>
            <p:ph idx="1"/>
          </p:nvPr>
        </p:nvSpPr>
        <p:spPr/>
        <p:txBody>
          <a:bodyPr/>
          <a:lstStyle/>
          <a:p>
            <a:r>
              <a:rPr lang="en-US" dirty="0" smtClean="0"/>
              <a:t>Fill-in (Completion)</a:t>
            </a:r>
          </a:p>
          <a:p>
            <a:r>
              <a:rPr lang="en-US" dirty="0" smtClean="0"/>
              <a:t>Short Answer</a:t>
            </a:r>
          </a:p>
          <a:p>
            <a:r>
              <a:rPr lang="en-US" dirty="0" smtClean="0"/>
              <a:t>Essay</a:t>
            </a:r>
          </a:p>
        </p:txBody>
      </p:sp>
      <p:pic>
        <p:nvPicPr>
          <p:cNvPr id="6146" name="Picture 2" descr="C:\Users\Amy\AppData\Local\Microsoft\Windows\INetCache\IE\NPGFCMMW\questions1[1].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676620">
            <a:off x="5562600" y="2362200"/>
            <a:ext cx="2814638" cy="4094019"/>
          </a:xfrm>
          <a:prstGeom prst="rect">
            <a:avLst/>
          </a:prstGeom>
          <a:noFill/>
          <a:effectLst>
            <a:outerShdw blurRad="508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28625" objId="4"/>
      </p14:showEvtLst>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 4</a:t>
            </a:r>
            <a:endParaRPr lang="en-US" dirty="0"/>
          </a:p>
        </p:txBody>
      </p:sp>
      <p:sp>
        <p:nvSpPr>
          <p:cNvPr id="5" name="Text Placeholder 4"/>
          <p:cNvSpPr>
            <a:spLocks noGrp="1"/>
          </p:cNvSpPr>
          <p:nvPr>
            <p:ph type="body" sz="quarter" idx="10"/>
          </p:nvPr>
        </p:nvSpPr>
        <p:spPr/>
        <p:txBody>
          <a:bodyPr/>
          <a:lstStyle/>
          <a:p>
            <a:r>
              <a:rPr lang="en-US" dirty="0"/>
              <a:t>Test questions should be written using _______. </a:t>
            </a:r>
          </a:p>
        </p:txBody>
      </p:sp>
      <p:sp>
        <p:nvSpPr>
          <p:cNvPr id="6" name="Text Placeholder 5"/>
          <p:cNvSpPr>
            <a:spLocks noGrp="1"/>
          </p:cNvSpPr>
          <p:nvPr>
            <p:ph type="body" sz="quarter" idx="11"/>
          </p:nvPr>
        </p:nvSpPr>
        <p:spPr/>
        <p:txBody>
          <a:bodyPr/>
          <a:lstStyle/>
          <a:p>
            <a:r>
              <a:rPr lang="en-US" dirty="0" smtClean="0"/>
              <a:t>Enter the right answer in the blank.</a:t>
            </a:r>
            <a:endParaRPr lang="en-US" dirty="0"/>
          </a:p>
        </p:txBody>
      </p:sp>
    </p:spTree>
    <p:extLst>
      <p:ext uri="{BB962C8B-B14F-4D97-AF65-F5344CB8AC3E}">
        <p14:creationId xmlns:p14="http://schemas.microsoft.com/office/powerpoint/2010/main" val="790985670"/>
      </p:ext>
    </p:extLst>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Types of Questions</a:t>
            </a:r>
            <a:endParaRPr lang="en-US" dirty="0"/>
          </a:p>
        </p:txBody>
      </p:sp>
      <p:sp>
        <p:nvSpPr>
          <p:cNvPr id="3" name="Content Placeholder 2"/>
          <p:cNvSpPr>
            <a:spLocks noGrp="1"/>
          </p:cNvSpPr>
          <p:nvPr>
            <p:ph idx="1"/>
          </p:nvPr>
        </p:nvSpPr>
        <p:spPr/>
        <p:txBody>
          <a:bodyPr/>
          <a:lstStyle/>
          <a:p>
            <a:r>
              <a:rPr lang="en-US" dirty="0" smtClean="0"/>
              <a:t>Fill-in (Completion)</a:t>
            </a:r>
          </a:p>
          <a:p>
            <a:r>
              <a:rPr lang="en-US" dirty="0" smtClean="0"/>
              <a:t>Short Answer</a:t>
            </a:r>
          </a:p>
          <a:p>
            <a:r>
              <a:rPr lang="en-US" dirty="0" smtClean="0"/>
              <a:t>Essay</a:t>
            </a:r>
          </a:p>
        </p:txBody>
      </p:sp>
      <p:pic>
        <p:nvPicPr>
          <p:cNvPr id="6146" name="Picture 2" descr="C:\Users\Amy\AppData\Local\Microsoft\Windows\INetCache\IE\NPGFCMMW\questions1[1].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676620">
            <a:off x="5562600" y="2362200"/>
            <a:ext cx="2814638" cy="4094019"/>
          </a:xfrm>
          <a:prstGeom prst="rect">
            <a:avLst/>
          </a:prstGeom>
          <a:noFill/>
          <a:effectLst>
            <a:outerShdw blurRad="508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953020"/>
      </p:ext>
    </p:extLst>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8149" objId="4"/>
      </p14:showEvt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am I?</a:t>
            </a:r>
            <a:endParaRPr lang="en-US" dirty="0"/>
          </a:p>
        </p:txBody>
      </p:sp>
      <p:sp>
        <p:nvSpPr>
          <p:cNvPr id="3" name="Content Placeholder 2"/>
          <p:cNvSpPr>
            <a:spLocks noGrp="1"/>
          </p:cNvSpPr>
          <p:nvPr>
            <p:ph idx="1"/>
          </p:nvPr>
        </p:nvSpPr>
        <p:spPr/>
        <p:txBody>
          <a:bodyPr/>
          <a:lstStyle/>
          <a:p>
            <a:r>
              <a:rPr lang="en-US" dirty="0" smtClean="0"/>
              <a:t>Amy Foster</a:t>
            </a:r>
          </a:p>
          <a:p>
            <a:pPr lvl="1"/>
            <a:r>
              <a:rPr lang="en-US" dirty="0" smtClean="0"/>
              <a:t>Online Course Developer</a:t>
            </a:r>
          </a:p>
          <a:p>
            <a:pPr lvl="1"/>
            <a:r>
              <a:rPr lang="en-US" dirty="0" smtClean="0"/>
              <a:t>Sales &amp; Service Readiness</a:t>
            </a:r>
          </a:p>
          <a:p>
            <a:pPr lvl="1"/>
            <a:r>
              <a:rPr lang="en-US" dirty="0" smtClean="0"/>
              <a:t>With IGT since 2001</a:t>
            </a:r>
            <a:endParaRPr lang="en-US" dirty="0"/>
          </a:p>
        </p:txBody>
      </p:sp>
      <p:pic>
        <p:nvPicPr>
          <p:cNvPr id="4" name="Picture 3" descr="Amy2.JPG"/>
          <p:cNvPicPr>
            <a:picLocks noChangeAspect="1"/>
          </p:cNvPicPr>
          <p:nvPr/>
        </p:nvPicPr>
        <p:blipFill>
          <a:blip r:embed="rId3" cstate="print"/>
          <a:stretch>
            <a:fillRect/>
          </a:stretch>
        </p:blipFill>
        <p:spPr>
          <a:xfrm>
            <a:off x="5181600" y="1600200"/>
            <a:ext cx="3086100" cy="205740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6"/>
        <p14:stopEvt time="17160" objId="6"/>
      </p14:showEvtLst>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Criteria for Evaluating Test Questions</a:t>
            </a:r>
            <a:endParaRPr lang="en-US" dirty="0"/>
          </a:p>
        </p:txBody>
      </p:sp>
      <p:sp>
        <p:nvSpPr>
          <p:cNvPr id="3" name="Content Placeholder 2"/>
          <p:cNvSpPr>
            <a:spLocks noGrp="1"/>
          </p:cNvSpPr>
          <p:nvPr>
            <p:ph idx="1"/>
          </p:nvPr>
        </p:nvSpPr>
        <p:spPr/>
        <p:txBody>
          <a:bodyPr>
            <a:normAutofit lnSpcReduction="10000"/>
          </a:bodyPr>
          <a:lstStyle/>
          <a:p>
            <a:r>
              <a:rPr lang="en-US" dirty="0" smtClean="0"/>
              <a:t>Match objectives</a:t>
            </a:r>
          </a:p>
          <a:p>
            <a:r>
              <a:rPr lang="en-US" dirty="0" smtClean="0"/>
              <a:t>Verify that content is covered in source</a:t>
            </a:r>
          </a:p>
          <a:p>
            <a:r>
              <a:rPr lang="en-US" dirty="0" smtClean="0"/>
              <a:t>Answers verified for correctness</a:t>
            </a:r>
          </a:p>
          <a:p>
            <a:r>
              <a:rPr lang="en-US" dirty="0" smtClean="0"/>
              <a:t>Are the questions</a:t>
            </a:r>
          </a:p>
          <a:p>
            <a:pPr lvl="1"/>
            <a:r>
              <a:rPr lang="en-US" dirty="0" smtClean="0"/>
              <a:t>Vaguely defined</a:t>
            </a:r>
            <a:endParaRPr lang="en-US" dirty="0"/>
          </a:p>
          <a:p>
            <a:pPr lvl="1"/>
            <a:r>
              <a:rPr lang="en-US" dirty="0" smtClean="0"/>
              <a:t>Ambiguous</a:t>
            </a:r>
          </a:p>
          <a:p>
            <a:r>
              <a:rPr lang="en-US" dirty="0" smtClean="0"/>
              <a:t>Do the questions have</a:t>
            </a:r>
          </a:p>
          <a:p>
            <a:pPr lvl="1"/>
            <a:r>
              <a:rPr lang="en-US" dirty="0" smtClean="0"/>
              <a:t>Extraneous or irrelevant information</a:t>
            </a:r>
          </a:p>
          <a:p>
            <a:pPr lvl="1"/>
            <a:r>
              <a:rPr lang="en-US" dirty="0" smtClean="0"/>
              <a:t>Unintentional clues to answers</a:t>
            </a:r>
          </a:p>
          <a:p>
            <a:r>
              <a:rPr lang="en-US" dirty="0" smtClean="0"/>
              <a:t>Has the test been edited</a:t>
            </a:r>
          </a:p>
          <a:p>
            <a:pPr lvl="1"/>
            <a:endParaRPr lang="en-US" dirty="0" smtClean="0"/>
          </a:p>
          <a:p>
            <a:pPr lvl="1"/>
            <a:endParaRPr lang="en-US" dirty="0" smtClean="0"/>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pauseEvt time="1552" objId="4"/>
        <p14:seekEvt time="1552" objId="4" seek="1389"/>
        <p14:resumeEvt time="1552" objId="4"/>
        <p14:stopEvt time="5645" objId="4"/>
      </p14:showEvtLst>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How objectives relate to tests</a:t>
            </a:r>
          </a:p>
          <a:p>
            <a:r>
              <a:rPr lang="en-US" dirty="0" smtClean="0"/>
              <a:t>Bloom’s Taxonomy</a:t>
            </a:r>
          </a:p>
          <a:p>
            <a:r>
              <a:rPr lang="en-US" dirty="0" smtClean="0"/>
              <a:t>Reasons for giving tests</a:t>
            </a:r>
          </a:p>
          <a:p>
            <a:r>
              <a:rPr lang="en-US" dirty="0" smtClean="0"/>
              <a:t>Types of questions</a:t>
            </a:r>
          </a:p>
          <a:p>
            <a:r>
              <a:rPr lang="en-US" dirty="0" smtClean="0"/>
              <a:t>Writing tests</a:t>
            </a:r>
          </a:p>
          <a:p>
            <a:r>
              <a:rPr lang="en-US" dirty="0" smtClean="0"/>
              <a:t>Writing Multiple Choice Questions</a:t>
            </a:r>
          </a:p>
          <a:p>
            <a:r>
              <a:rPr lang="en-US" dirty="0" smtClean="0"/>
              <a:t>Writing Multiple Correct Questions</a:t>
            </a:r>
          </a:p>
          <a:p>
            <a:r>
              <a:rPr lang="en-US" dirty="0" smtClean="0"/>
              <a:t>Writing True/False Questions</a:t>
            </a:r>
          </a:p>
          <a:p>
            <a:r>
              <a:rPr lang="en-US" dirty="0" smtClean="0"/>
              <a:t>Other Types of Questions</a:t>
            </a:r>
          </a:p>
          <a:p>
            <a:r>
              <a:rPr lang="en-US" dirty="0" smtClean="0"/>
              <a:t>Criteria for Evaluating Test Questions</a:t>
            </a:r>
            <a:endParaRPr lang="en-US" dirty="0"/>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Agenda</a:t>
            </a: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How objectives relate to tests</a:t>
            </a:r>
          </a:p>
          <a:p>
            <a:r>
              <a:rPr lang="en-US" dirty="0" smtClean="0"/>
              <a:t>Bloom’s Taxonomy</a:t>
            </a:r>
          </a:p>
          <a:p>
            <a:r>
              <a:rPr lang="en-US" dirty="0" smtClean="0"/>
              <a:t>Reasons for giving tests</a:t>
            </a:r>
          </a:p>
          <a:p>
            <a:r>
              <a:rPr lang="en-US" dirty="0" smtClean="0"/>
              <a:t>Types of questions</a:t>
            </a:r>
          </a:p>
          <a:p>
            <a:r>
              <a:rPr lang="en-US" dirty="0" smtClean="0"/>
              <a:t>Writing tests</a:t>
            </a:r>
          </a:p>
          <a:p>
            <a:r>
              <a:rPr lang="en-US" dirty="0" smtClean="0"/>
              <a:t>Writing Multiple Choice Questions</a:t>
            </a:r>
          </a:p>
          <a:p>
            <a:r>
              <a:rPr lang="en-US" dirty="0" smtClean="0"/>
              <a:t>Writing Multiple Correct Questions</a:t>
            </a:r>
          </a:p>
          <a:p>
            <a:r>
              <a:rPr lang="en-US" dirty="0" smtClean="0"/>
              <a:t>Writing True/False Questions</a:t>
            </a:r>
          </a:p>
          <a:p>
            <a:r>
              <a:rPr lang="en-US" dirty="0" smtClean="0"/>
              <a:t>Other Types of Questions</a:t>
            </a:r>
          </a:p>
          <a:p>
            <a:r>
              <a:rPr lang="en-US" dirty="0" smtClean="0"/>
              <a:t>Criteria for Evaluating Test Questions</a:t>
            </a:r>
            <a:endParaRPr lang="en-US" dirty="0"/>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3"/>
        <p14:stopEvt time="34254" objId="3"/>
      </p14:showEvt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objectives relate to tests</a:t>
            </a:r>
            <a:endParaRPr lang="en-US" dirty="0"/>
          </a:p>
        </p:txBody>
      </p:sp>
      <p:sp>
        <p:nvSpPr>
          <p:cNvPr id="3" name="Content Placeholder 2"/>
          <p:cNvSpPr>
            <a:spLocks noGrp="1"/>
          </p:cNvSpPr>
          <p:nvPr>
            <p:ph idx="1"/>
          </p:nvPr>
        </p:nvSpPr>
        <p:spPr/>
        <p:txBody>
          <a:bodyPr/>
          <a:lstStyle/>
          <a:p>
            <a:r>
              <a:rPr lang="en-US" dirty="0" smtClean="0"/>
              <a:t>Description of performance</a:t>
            </a:r>
          </a:p>
          <a:p>
            <a:pPr lvl="1"/>
            <a:r>
              <a:rPr lang="en-US" dirty="0" smtClean="0"/>
              <a:t>What learners should be able to do</a:t>
            </a:r>
          </a:p>
          <a:p>
            <a:pPr lvl="1"/>
            <a:r>
              <a:rPr lang="en-US" dirty="0" smtClean="0"/>
              <a:t>Include conditions</a:t>
            </a:r>
          </a:p>
          <a:p>
            <a:pPr lvl="1"/>
            <a:r>
              <a:rPr lang="en-US" dirty="0" smtClean="0"/>
              <a:t>Result of instruction</a:t>
            </a:r>
          </a:p>
        </p:txBody>
      </p:sp>
      <p:pic>
        <p:nvPicPr>
          <p:cNvPr id="5124" name="Picture 4" descr="C:\Users\fostera\AppData\Local\Microsoft\Windows\Temporary Internet Files\Content.IE5\VQIULZNB\MC900341816[1].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71418" y="3657600"/>
            <a:ext cx="2920181" cy="2715768"/>
          </a:xfrm>
          <a:prstGeom prst="rect">
            <a:avLst/>
          </a:prstGeom>
          <a:noFill/>
          <a:effectLst>
            <a:outerShdw blurRad="50800" dist="38100" dir="5400000" algn="t" rotWithShape="0">
              <a:prstClr val="black">
                <a:alpha val="40000"/>
              </a:prstClr>
            </a:outerShdw>
          </a:effectLst>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5"/>
        <p14:stopEvt time="19251" objId="5"/>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objectives relate to tests</a:t>
            </a:r>
            <a:endParaRPr lang="en-US" dirty="0"/>
          </a:p>
        </p:txBody>
      </p:sp>
      <p:sp>
        <p:nvSpPr>
          <p:cNvPr id="3" name="Content Placeholder 2"/>
          <p:cNvSpPr>
            <a:spLocks noGrp="1"/>
          </p:cNvSpPr>
          <p:nvPr>
            <p:ph idx="1"/>
          </p:nvPr>
        </p:nvSpPr>
        <p:spPr/>
        <p:txBody>
          <a:bodyPr/>
          <a:lstStyle/>
          <a:p>
            <a:r>
              <a:rPr lang="en-US" dirty="0" smtClean="0"/>
              <a:t>Description of performance</a:t>
            </a:r>
          </a:p>
          <a:p>
            <a:pPr lvl="1"/>
            <a:r>
              <a:rPr lang="en-US" dirty="0" smtClean="0"/>
              <a:t>What learners should be able to do</a:t>
            </a:r>
          </a:p>
          <a:p>
            <a:pPr lvl="1"/>
            <a:r>
              <a:rPr lang="en-US" dirty="0" smtClean="0"/>
              <a:t>Include conditions</a:t>
            </a:r>
          </a:p>
          <a:p>
            <a:pPr lvl="1"/>
            <a:r>
              <a:rPr lang="en-US" dirty="0" smtClean="0"/>
              <a:t>Result of instruction</a:t>
            </a:r>
          </a:p>
        </p:txBody>
      </p:sp>
      <p:sp>
        <p:nvSpPr>
          <p:cNvPr id="4" name="TextBox 3"/>
          <p:cNvSpPr txBox="1"/>
          <p:nvPr/>
        </p:nvSpPr>
        <p:spPr>
          <a:xfrm>
            <a:off x="152400" y="4724400"/>
            <a:ext cx="8839200" cy="523220"/>
          </a:xfrm>
          <a:prstGeom prst="rect">
            <a:avLst/>
          </a:prstGeom>
          <a:noFill/>
        </p:spPr>
        <p:txBody>
          <a:bodyPr wrap="square" rtlCol="0">
            <a:spAutoFit/>
          </a:bodyPr>
          <a:lstStyle/>
          <a:p>
            <a:r>
              <a:rPr lang="en-US" sz="2800" dirty="0" smtClean="0">
                <a:solidFill>
                  <a:schemeClr val="bg2">
                    <a:lumMod val="50000"/>
                  </a:schemeClr>
                </a:solidFill>
                <a:latin typeface="Franklin Gothic Book" pitchFamily="34" charset="0"/>
              </a:rPr>
              <a:t>You will be able to describe how objectives relate to tests.</a:t>
            </a:r>
            <a:endParaRPr lang="en-US" sz="2800" dirty="0">
              <a:solidFill>
                <a:schemeClr val="bg2">
                  <a:lumMod val="50000"/>
                </a:schemeClr>
              </a:solidFill>
              <a:latin typeface="Franklin Gothic Book"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5"/>
        <p14:stopEvt time="7233" objId="5"/>
      </p14:showEvt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objectives relate to tests</a:t>
            </a:r>
            <a:endParaRPr lang="en-US" dirty="0"/>
          </a:p>
        </p:txBody>
      </p:sp>
      <p:sp>
        <p:nvSpPr>
          <p:cNvPr id="3" name="Content Placeholder 2"/>
          <p:cNvSpPr>
            <a:spLocks noGrp="1"/>
          </p:cNvSpPr>
          <p:nvPr>
            <p:ph idx="1"/>
          </p:nvPr>
        </p:nvSpPr>
        <p:spPr/>
        <p:txBody>
          <a:bodyPr/>
          <a:lstStyle/>
          <a:p>
            <a:r>
              <a:rPr lang="en-US" dirty="0" smtClean="0"/>
              <a:t>Description of performance</a:t>
            </a:r>
          </a:p>
          <a:p>
            <a:pPr lvl="1"/>
            <a:r>
              <a:rPr lang="en-US" dirty="0" smtClean="0"/>
              <a:t>What learners should be able to do</a:t>
            </a:r>
          </a:p>
          <a:p>
            <a:pPr lvl="1"/>
            <a:r>
              <a:rPr lang="en-US" dirty="0" smtClean="0"/>
              <a:t>Include conditions</a:t>
            </a:r>
          </a:p>
          <a:p>
            <a:pPr lvl="1"/>
            <a:r>
              <a:rPr lang="en-US" dirty="0" smtClean="0"/>
              <a:t>Result of instruction</a:t>
            </a:r>
          </a:p>
        </p:txBody>
      </p:sp>
      <p:sp>
        <p:nvSpPr>
          <p:cNvPr id="4" name="TextBox 3"/>
          <p:cNvSpPr txBox="1"/>
          <p:nvPr/>
        </p:nvSpPr>
        <p:spPr>
          <a:xfrm>
            <a:off x="152400" y="4724400"/>
            <a:ext cx="8839200" cy="954107"/>
          </a:xfrm>
          <a:prstGeom prst="rect">
            <a:avLst/>
          </a:prstGeom>
          <a:noFill/>
        </p:spPr>
        <p:txBody>
          <a:bodyPr wrap="square" rtlCol="0">
            <a:spAutoFit/>
          </a:bodyPr>
          <a:lstStyle/>
          <a:p>
            <a:r>
              <a:rPr lang="en-US" sz="2800" dirty="0" smtClean="0">
                <a:solidFill>
                  <a:schemeClr val="bg2">
                    <a:lumMod val="50000"/>
                  </a:schemeClr>
                </a:solidFill>
                <a:latin typeface="Franklin Gothic Book" pitchFamily="34" charset="0"/>
              </a:rPr>
              <a:t>You will be able to write test questions that correspond to our departmental standards.</a:t>
            </a:r>
            <a:endParaRPr lang="en-US" sz="2800" dirty="0">
              <a:solidFill>
                <a:schemeClr val="bg2">
                  <a:lumMod val="50000"/>
                </a:schemeClr>
              </a:solidFill>
              <a:latin typeface="Franklin Gothic Book"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5"/>
        <p14:stopEvt time="34446" objId="5"/>
      </p14:showEvt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4" name="Text Placeholder 3"/>
          <p:cNvSpPr>
            <a:spLocks noGrp="1"/>
          </p:cNvSpPr>
          <p:nvPr>
            <p:ph type="body" sz="quarter" idx="10"/>
          </p:nvPr>
        </p:nvSpPr>
        <p:spPr/>
        <p:txBody>
          <a:bodyPr/>
          <a:lstStyle/>
          <a:p>
            <a:r>
              <a:rPr lang="en-US" dirty="0"/>
              <a:t>Which of the following describe how objectives relate to tests?</a:t>
            </a:r>
          </a:p>
          <a:p>
            <a:endParaRPr lang="en-US" dirty="0"/>
          </a:p>
        </p:txBody>
      </p:sp>
      <p:sp>
        <p:nvSpPr>
          <p:cNvPr id="5" name="Text Placeholder 4"/>
          <p:cNvSpPr>
            <a:spLocks noGrp="1"/>
          </p:cNvSpPr>
          <p:nvPr>
            <p:ph type="body" sz="quarter" idx="11"/>
          </p:nvPr>
        </p:nvSpPr>
        <p:spPr/>
        <p:txBody>
          <a:bodyPr>
            <a:normAutofit/>
          </a:bodyPr>
          <a:lstStyle/>
          <a:p>
            <a:r>
              <a:rPr lang="en-US" dirty="0"/>
              <a:t>Objectives describe what learners should be able to do</a:t>
            </a:r>
          </a:p>
          <a:p>
            <a:r>
              <a:rPr lang="en-US" dirty="0"/>
              <a:t>Test questions should be written based on objectives</a:t>
            </a:r>
          </a:p>
          <a:p>
            <a:r>
              <a:rPr lang="en-US" dirty="0"/>
              <a:t>Test questions should be written objectively</a:t>
            </a:r>
          </a:p>
          <a:p>
            <a:r>
              <a:rPr lang="en-US" dirty="0"/>
              <a:t>Objectives should be described at the beginning of the </a:t>
            </a:r>
            <a:r>
              <a:rPr lang="en-US" dirty="0" smtClean="0"/>
              <a:t>class</a:t>
            </a:r>
            <a:endParaRPr lang="en-US" dirty="0"/>
          </a:p>
        </p:txBody>
      </p:sp>
    </p:spTree>
    <p:extLst>
      <p:ext uri="{BB962C8B-B14F-4D97-AF65-F5344CB8AC3E}">
        <p14:creationId xmlns:p14="http://schemas.microsoft.com/office/powerpoint/2010/main" val="184422958"/>
      </p:ext>
    </p:extLst>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objectives relate to tests</a:t>
            </a:r>
            <a:endParaRPr lang="en-US" dirty="0"/>
          </a:p>
        </p:txBody>
      </p:sp>
      <p:sp>
        <p:nvSpPr>
          <p:cNvPr id="3" name="Content Placeholder 2"/>
          <p:cNvSpPr>
            <a:spLocks noGrp="1"/>
          </p:cNvSpPr>
          <p:nvPr>
            <p:ph idx="1"/>
          </p:nvPr>
        </p:nvSpPr>
        <p:spPr/>
        <p:txBody>
          <a:bodyPr/>
          <a:lstStyle/>
          <a:p>
            <a:r>
              <a:rPr lang="en-US" dirty="0" smtClean="0"/>
              <a:t>Description of performance</a:t>
            </a:r>
          </a:p>
          <a:p>
            <a:pPr lvl="1"/>
            <a:r>
              <a:rPr lang="en-US" dirty="0" smtClean="0"/>
              <a:t>What learners should be able to do</a:t>
            </a:r>
          </a:p>
          <a:p>
            <a:pPr lvl="1"/>
            <a:r>
              <a:rPr lang="en-US" dirty="0" smtClean="0"/>
              <a:t>Include conditions</a:t>
            </a:r>
          </a:p>
          <a:p>
            <a:pPr lvl="1"/>
            <a:r>
              <a:rPr lang="en-US" dirty="0" smtClean="0"/>
              <a:t>Result of instruction</a:t>
            </a:r>
          </a:p>
          <a:p>
            <a:r>
              <a:rPr lang="en-US" dirty="0" smtClean="0"/>
              <a:t>Questions follow from objectives</a:t>
            </a:r>
          </a:p>
          <a:p>
            <a:pPr lvl="1"/>
            <a:r>
              <a:rPr lang="en-US" dirty="0" smtClean="0"/>
              <a:t>Action verb suggests wording of question</a:t>
            </a:r>
          </a:p>
        </p:txBody>
      </p:sp>
      <p:sp>
        <p:nvSpPr>
          <p:cNvPr id="4" name="TextBox 3"/>
          <p:cNvSpPr txBox="1"/>
          <p:nvPr/>
        </p:nvSpPr>
        <p:spPr>
          <a:xfrm>
            <a:off x="152400" y="4724400"/>
            <a:ext cx="8839200" cy="523220"/>
          </a:xfrm>
          <a:prstGeom prst="rect">
            <a:avLst/>
          </a:prstGeom>
          <a:noFill/>
        </p:spPr>
        <p:txBody>
          <a:bodyPr wrap="square" rtlCol="0">
            <a:spAutoFit/>
          </a:bodyPr>
          <a:lstStyle/>
          <a:p>
            <a:r>
              <a:rPr lang="en-US" sz="2800" dirty="0" smtClean="0">
                <a:solidFill>
                  <a:schemeClr val="bg2">
                    <a:lumMod val="50000"/>
                  </a:schemeClr>
                </a:solidFill>
                <a:latin typeface="Franklin Gothic Book" pitchFamily="34" charset="0"/>
              </a:rPr>
              <a:t>You will be able to describe how objectives relate to tests.</a:t>
            </a:r>
            <a:endParaRPr lang="en-US" sz="2800" dirty="0">
              <a:solidFill>
                <a:schemeClr val="bg2">
                  <a:lumMod val="50000"/>
                </a:schemeClr>
              </a:solidFill>
              <a:latin typeface="Franklin Gothic Book" pitchFamily="34" charset="0"/>
            </a:endParaRPr>
          </a:p>
        </p:txBody>
      </p:sp>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5"/>
        <p14:stopEvt time="16798" objId="5"/>
      </p14:showEvt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Bloom’s Taxonomy</a:t>
            </a:r>
            <a:endParaRPr lang="en-US" dirty="0"/>
          </a:p>
        </p:txBody>
      </p:sp>
      <p:sp>
        <p:nvSpPr>
          <p:cNvPr id="3" name="Content Placeholder 2"/>
          <p:cNvSpPr>
            <a:spLocks noGrp="1"/>
          </p:cNvSpPr>
          <p:nvPr>
            <p:ph idx="1"/>
          </p:nvPr>
        </p:nvSpPr>
        <p:spPr/>
        <p:txBody>
          <a:bodyPr/>
          <a:lstStyle/>
          <a:p>
            <a:r>
              <a:rPr lang="en-US" dirty="0" smtClean="0"/>
              <a:t>Knowledge</a:t>
            </a:r>
          </a:p>
          <a:p>
            <a:r>
              <a:rPr lang="en-US" dirty="0" smtClean="0"/>
              <a:t>Comprehension</a:t>
            </a:r>
          </a:p>
          <a:p>
            <a:r>
              <a:rPr lang="en-US" dirty="0" smtClean="0"/>
              <a:t>Application</a:t>
            </a:r>
          </a:p>
          <a:p>
            <a:r>
              <a:rPr lang="en-US" dirty="0" smtClean="0"/>
              <a:t>Analysis</a:t>
            </a:r>
          </a:p>
          <a:p>
            <a:r>
              <a:rPr lang="en-US" dirty="0" smtClean="0"/>
              <a:t>Synthesis</a:t>
            </a:r>
          </a:p>
          <a:p>
            <a:r>
              <a:rPr lang="en-US" dirty="0" smtClean="0"/>
              <a:t>Evaluation</a:t>
            </a:r>
            <a:endParaRPr lang="en-US" dirty="0"/>
          </a:p>
        </p:txBody>
      </p:sp>
      <p:pic>
        <p:nvPicPr>
          <p:cNvPr id="4100" name="Picture 4" descr="C:\Users\fostera\AppData\Local\Microsoft\Windows\Temporary Internet Files\Content.IE5\2VL3P4EB\MC900285456[1].wmf"/>
          <p:cNvPicPr>
            <a:picLocks noChangeAspect="1" noChangeArrowheads="1"/>
          </p:cNvPicPr>
          <p:nvPr/>
        </p:nvPicPr>
        <p:blipFill>
          <a:blip r:embed="rId3" cstate="print"/>
          <a:srcRect/>
          <a:stretch>
            <a:fillRect/>
          </a:stretch>
        </p:blipFill>
        <p:spPr bwMode="auto">
          <a:xfrm>
            <a:off x="5791200" y="3200400"/>
            <a:ext cx="2744583" cy="2743200"/>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p14:dur="10" advTm="15324">
        <p:fade/>
      </p:transition>
    </mc:Choice>
    <mc:Fallback>
      <p:transition advTm="1532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80411" objId="4"/>
      </p14:showEvtLst>
    </p:ext>
  </p:extLs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2iavOAc0KltPnfmo9i_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09TuxohCwESiiHTlf.fpA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_lteXYZrLEatAgiopDKUI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XHnfz0GpUEewzhZIquqaU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EKtG7D8EeEKmEfdID9AsP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IvVpfVkNQ0SIdPNjLA.arg"/>
</p:tagLst>
</file>

<file path=ppt/theme/theme1.xml><?xml version="1.0" encoding="utf-8"?>
<a:theme xmlns:a="http://schemas.openxmlformats.org/drawingml/2006/main" name="Presentation2LightOnline">
  <a:themeElements>
    <a:clrScheme name="Presentations">
      <a:dk1>
        <a:srgbClr val="161632"/>
      </a:dk1>
      <a:lt1>
        <a:srgbClr val="CDD7E7"/>
      </a:lt1>
      <a:dk2>
        <a:srgbClr val="223147"/>
      </a:dk2>
      <a:lt2>
        <a:srgbClr val="9BB0CF"/>
      </a:lt2>
      <a:accent1>
        <a:srgbClr val="EB5F01"/>
      </a:accent1>
      <a:accent2>
        <a:srgbClr val="FE9C5B"/>
      </a:accent2>
      <a:accent3>
        <a:srgbClr val="FFF4CB"/>
      </a:accent3>
      <a:accent4>
        <a:srgbClr val="FFE065"/>
      </a:accent4>
      <a:accent5>
        <a:srgbClr val="CDD7E7"/>
      </a:accent5>
      <a:accent6>
        <a:srgbClr val="6988B7"/>
      </a:accent6>
      <a:hlink>
        <a:srgbClr val="FF3300"/>
      </a:hlink>
      <a:folHlink>
        <a:srgbClr val="66686B"/>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a:latin typeface="Franklin Gothic Book"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Presentation2LightOnline</Template>
  <TotalTime>1289</TotalTime>
  <Words>3168</Words>
  <Application>Microsoft Office PowerPoint</Application>
  <PresentationFormat>On-screen Show (4:3)</PresentationFormat>
  <Paragraphs>197</Paragraphs>
  <Slides>21</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Presentation2LightOnline</vt:lpstr>
      <vt:lpstr>think-cell Slide</vt:lpstr>
      <vt:lpstr>Best Practices for Writing Test Questions</vt:lpstr>
      <vt:lpstr>Who am I?</vt:lpstr>
      <vt:lpstr>Agenda</vt:lpstr>
      <vt:lpstr>How objectives relate to tests</vt:lpstr>
      <vt:lpstr>How objectives relate to tests</vt:lpstr>
      <vt:lpstr>How objectives relate to tests</vt:lpstr>
      <vt:lpstr>Question 1</vt:lpstr>
      <vt:lpstr>How objectives relate to tests</vt:lpstr>
      <vt:lpstr>Bloom’s Taxonomy</vt:lpstr>
      <vt:lpstr>Reasons for giving tests</vt:lpstr>
      <vt:lpstr>Types of questions</vt:lpstr>
      <vt:lpstr>Writing Tests</vt:lpstr>
      <vt:lpstr>Writing Multiple Choice Questions</vt:lpstr>
      <vt:lpstr>Question 2</vt:lpstr>
      <vt:lpstr>Writing True/False Questions</vt:lpstr>
      <vt:lpstr>Question 3</vt:lpstr>
      <vt:lpstr>Other Types of Questions</vt:lpstr>
      <vt:lpstr>Question 4</vt:lpstr>
      <vt:lpstr>Other Types of Questions</vt:lpstr>
      <vt:lpstr>Criteria for Evaluating Test Questions</vt:lpstr>
      <vt:lpstr>Summary</vt:lpstr>
    </vt:vector>
  </TitlesOfParts>
  <Company>International Game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fostera</dc:creator>
  <cp:lastModifiedBy>Amy Foster</cp:lastModifiedBy>
  <cp:revision>70</cp:revision>
  <dcterms:created xsi:type="dcterms:W3CDTF">2011-01-13T16:04:06Z</dcterms:created>
  <dcterms:modified xsi:type="dcterms:W3CDTF">2016-08-07T02:58:22Z</dcterms:modified>
</cp:coreProperties>
</file>